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Lst>
  <p:sldSz cx="9144000" cy="5143500" type="screen16x9"/>
  <p:notesSz cx="6858000" cy="9144000"/>
  <p:embeddedFontLst>
    <p:embeddedFont>
      <p:font typeface="Consolas" panose="020B0609020204030204" pitchFamily="49" charset="0"/>
      <p:regular r:id="rId59"/>
      <p:bold r:id="rId60"/>
      <p:italic r:id="rId61"/>
      <p:boldItalic r:id="rId62"/>
    </p:embeddedFont>
    <p:embeddedFont>
      <p:font typeface="Old Standard TT" panose="020B0604020202020204" charset="0"/>
      <p:regular r:id="rId63"/>
      <p:bold r:id="rId64"/>
      <p:italic r:id="rId65"/>
    </p:embeddedFont>
    <p:embeddedFont>
      <p:font typeface="Roboto Mono" panose="020B0604020202020204"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1943D0-CB87-4C0C-89CD-F79378110A27}">
  <a:tblStyle styleId="{9D1943D0-CB87-4C0C-89CD-F79378110A2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5.fntdata"/><Relationship Id="rId68"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66" Type="http://schemas.openxmlformats.org/officeDocument/2006/relationships/font" Target="fonts/font8.fntdata"/><Relationship Id="rId5" Type="http://schemas.openxmlformats.org/officeDocument/2006/relationships/slide" Target="slides/slide4.xml"/><Relationship Id="rId61"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6.fntdata"/><Relationship Id="rId69"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fntdata"/><Relationship Id="rId6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4.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2.fntdata"/><Relationship Id="rId65" Type="http://schemas.openxmlformats.org/officeDocument/2006/relationships/font" Target="fonts/font7.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3af9c5521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43af9c5521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43af9c5521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43af9c5521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3af9c5521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3af9c5521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43af9c5521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43af9c5521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43af9c5521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43af9c5521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43af9c5521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43af9c5521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43cc98d108_0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43cc98d108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a:t>\Delta u = div\left ( \triangledown u  \right ) = div\left ( u_{x_{i,j}}, u_{y_{i,j}} \right ) = \frac{u_{x_{i,j}} - u_{x_{i-1,j}} }{h_{i}} + \frac{u_{y_{i,j}} - u_{x_{i,j-1}}}{h_{j}} =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 \frac{ \frac{u_{i+1,j} - u_{i,j}}{h_{i}} - \frac{u_{i,j} - u_{i-1,j}}{h_{i}}} {h_{i}} + \frac{ \frac{u_{i,j+1} - u_{i,j}}{h_{j}} - \frac{u_{i,j} - u_{i,j-1}}{h_{j}}} {h_{j}}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 \left ( u_{i+1,j} - u_{i,j} - u_{i,j} + u_{i-1,j} \right ) + \left ( u_{i,j+1} - u_{i,j} - u_{i,j} + u_{i,j-1} \right )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GB"/>
              <a:t>= u_{i+1,j} - u_{i-1,j} - u_{i,j+1} + u_{i,j-1} - 4u_{i,j} </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3d06799d8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43d06799d8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\Delta u = div\left ( \triangledown u  \right ) = div\left ( u_{x_{i,j}}, u_{y_{i,j}} \right ) = \frac{u_{x_{i,j}} - u_{x_{i-1,j}} }{h_{i}} + \frac{u_{y_{i,j}} - u_{x_{i,j-1}}}{h_{j}} =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 \frac{ \frac{u_{i+1,j} - u_{i,j}}{h_{i}} - \frac{u_{i,j} - u_{i-1,j}}{h_{i}}} {h_{i}} + \frac{ \frac{u_{i,j+1} - u_{i,j}}{h_{j}} - \frac{u_{i,j} - u_{i,j-1}}{h_{j}}} {h_{j}}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 \left ( u_{i+1,j} - u_{i,j} - u_{i,j} + u_{i-1,j} \right ) + \left ( u_{i,j+1} - u_{i,j} - u_{i,j} + u_{i,j-1} \right )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 u_{i+1,j} - u_{i-1,j} - u_{i,j+1} + u_{i,j-1} - 4u_{i,j} </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70aabd8b3_0_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70aabd8b3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440402c19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8" name="Google Shape;268;g440402c19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45a24ca41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45a24ca41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440402c190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440402c19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440402c190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440402c190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440402c190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440402c190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440402c190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440402c190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440402c190_0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440402c19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440402c190_0_5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440402c190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440402c190_0_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440402c19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4406e32b0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4406e32b0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4406e32b04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4406e32b04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4406e32b04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4406e32b04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370aabd8b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370aabd8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4406e32b04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4406e32b04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4406e32b04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8" name="Google Shape;438;g4406e32b0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4406e32b04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4406e32b0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4406e32b04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4406e32b04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4406e32b04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4406e32b04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4406e32b04_0_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4406e32b04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44225bb67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44225bb67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44225bb677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44225bb677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44225bb677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44225bb67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44225bb677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44225bb677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370aabd8b3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370aabd8b3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444614f78e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6" name="Google Shape;556;g444614f78e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444614f78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444614f78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444614f78e_0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444614f78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444614f78e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444614f78e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444614f78e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444614f78e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g444f349b7e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g444f349b7e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444f349b7e_0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1" name="Google Shape;621;g444f349b7e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45d2622656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45d2622656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444614f78e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444614f78e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5d2622656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5d2622656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43cc98d108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 name="Google Shape;80;g43cc98d10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444614f78e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444614f78e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444614f78e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6" name="Google Shape;666;g444614f78e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45d2622656_1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45d2622656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45d2622656_1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45d2622656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44225bb677_0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44225bb677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f2637f2c93320b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f2637f2c93320b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f2637f2c93320b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f2637f2c93320b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43af9c5521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43af9c5521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370aabd8b3_0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370aabd8b3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43af9c5521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43af9c5521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43af9c5521_0_1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43af9c5521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11;p2"/>
          <p:cNvCxnSpPr/>
          <p:nvPr/>
        </p:nvCxnSpPr>
        <p:spPr>
          <a:xfrm>
            <a:off x="641934" y="3597500"/>
            <a:ext cx="390300" cy="0"/>
          </a:xfrm>
          <a:prstGeom prst="straightConnector1">
            <a:avLst/>
          </a:prstGeom>
          <a:noFill/>
          <a:ln w="28575" cap="flat" cmpd="sng">
            <a:solidFill>
              <a:schemeClr val="accent1"/>
            </a:solidFill>
            <a:prstDash val="solid"/>
            <a:round/>
            <a:headEnd type="none" w="sm" len="sm"/>
            <a:tailEnd type="none" w="sm" len="sm"/>
          </a:ln>
        </p:spPr>
      </p:cxnSp>
      <p:sp>
        <p:nvSpPr>
          <p:cNvPr id="12" name="Google Shape;12;p2"/>
          <p:cNvSpPr txBox="1">
            <a:spLocks noGrp="1"/>
          </p:cNvSpPr>
          <p:nvPr>
            <p:ph type="ctrTitle"/>
          </p:nvPr>
        </p:nvSpPr>
        <p:spPr>
          <a:xfrm>
            <a:off x="512700" y="1893300"/>
            <a:ext cx="8118600" cy="1522800"/>
          </a:xfrm>
          <a:prstGeom prst="rect">
            <a:avLst/>
          </a:prstGeom>
        </p:spPr>
        <p:txBody>
          <a:bodyPr spcFirstLastPara="1" wrap="square" lIns="91425" tIns="91425" rIns="91425" bIns="91425" anchor="b" anchorCtr="0"/>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a:endParaRPr/>
          </a:p>
        </p:txBody>
      </p:sp>
      <p:sp>
        <p:nvSpPr>
          <p:cNvPr id="13" name="Google Shape;13;p2"/>
          <p:cNvSpPr txBox="1">
            <a:spLocks noGrp="1"/>
          </p:cNvSpPr>
          <p:nvPr>
            <p:ph type="subTitle" idx="1"/>
          </p:nvPr>
        </p:nvSpPr>
        <p:spPr>
          <a:xfrm>
            <a:off x="512700" y="3840639"/>
            <a:ext cx="8118600" cy="787500"/>
          </a:xfrm>
          <a:prstGeom prst="rect">
            <a:avLst/>
          </a:prstGeom>
        </p:spPr>
        <p:txBody>
          <a:bodyPr spcFirstLastPara="1" wrap="square" lIns="91425" tIns="91425" rIns="91425" bIns="91425" anchor="t" anchorCtr="0"/>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039650"/>
            <a:ext cx="8520600" cy="2106300"/>
          </a:xfrm>
          <a:prstGeom prst="rect">
            <a:avLst/>
          </a:prstGeom>
        </p:spPr>
        <p:txBody>
          <a:bodyPr spcFirstLastPara="1" wrap="square" lIns="91425" tIns="91425" rIns="91425" bIns="91425" anchor="b" anchorCtr="0"/>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w="28575" cap="flat" cmpd="sng">
            <a:solidFill>
              <a:schemeClr val="lt2"/>
            </a:solidFill>
            <a:prstDash val="solid"/>
            <a:round/>
            <a:headEnd type="none" w="sm" len="sm"/>
            <a:tailEnd type="none" w="sm" len="sm"/>
          </a:ln>
        </p:spPr>
      </p:cxnSp>
      <p:sp>
        <p:nvSpPr>
          <p:cNvPr id="17" name="Google Shape;17;p3"/>
          <p:cNvSpPr txBox="1">
            <a:spLocks noGrp="1"/>
          </p:cNvSpPr>
          <p:nvPr>
            <p:ph type="title"/>
          </p:nvPr>
        </p:nvSpPr>
        <p:spPr>
          <a:xfrm>
            <a:off x="512700" y="1893300"/>
            <a:ext cx="8118600" cy="1522800"/>
          </a:xfrm>
          <a:prstGeom prst="rect">
            <a:avLst/>
          </a:prstGeom>
        </p:spPr>
        <p:txBody>
          <a:bodyPr spcFirstLastPara="1" wrap="square" lIns="91425" tIns="91425" rIns="91425" bIns="91425" anchor="b" anchorCtr="0"/>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71675"/>
            <a:ext cx="3999900" cy="3397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71675"/>
            <a:ext cx="3999900" cy="33972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5604000" cy="4090800"/>
          </a:xfrm>
          <a:prstGeom prst="rect">
            <a:avLst/>
          </a:prstGeom>
        </p:spPr>
        <p:txBody>
          <a:bodyPr spcFirstLastPara="1" wrap="square" lIns="91425" tIns="91425" rIns="91425" bIns="91425" anchor="ctr" anchorCtr="0"/>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a:endParaRPr/>
          </a:p>
        </p:txBody>
      </p:sp>
      <p:sp>
        <p:nvSpPr>
          <p:cNvPr id="38" name="Google Shape;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686400" cy="0"/>
          </a:xfrm>
          <a:prstGeom prst="straightConnector1">
            <a:avLst/>
          </a:prstGeom>
          <a:noFill/>
          <a:ln w="19050" cap="flat" cmpd="sng">
            <a:solidFill>
              <a:schemeClr val="lt2"/>
            </a:solidFill>
            <a:prstDash val="solid"/>
            <a:round/>
            <a:headEnd type="none" w="sm" len="sm"/>
            <a:tailEnd type="none" w="sm" len="sm"/>
          </a:ln>
        </p:spPr>
      </p:cxnSp>
      <p:sp>
        <p:nvSpPr>
          <p:cNvPr id="42" name="Google Shape;42;p9"/>
          <p:cNvSpPr txBox="1">
            <a:spLocks noGrp="1"/>
          </p:cNvSpPr>
          <p:nvPr>
            <p:ph type="title"/>
          </p:nvPr>
        </p:nvSpPr>
        <p:spPr>
          <a:xfrm>
            <a:off x="265500" y="1382350"/>
            <a:ext cx="4045200" cy="1333200"/>
          </a:xfrm>
          <a:prstGeom prst="rect">
            <a:avLst/>
          </a:prstGeom>
        </p:spPr>
        <p:txBody>
          <a:bodyPr spcFirstLastPara="1" wrap="square" lIns="91425" tIns="91425" rIns="91425" bIns="91425" anchor="b" anchorCtr="0"/>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a:endParaRPr/>
          </a:p>
        </p:txBody>
      </p:sp>
      <p:sp>
        <p:nvSpPr>
          <p:cNvPr id="43" name="Google Shape;43;p9"/>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accent1"/>
              </a:buClr>
              <a:buSzPts val="1800"/>
              <a:buChar char="●"/>
              <a:defRPr>
                <a:solidFill>
                  <a:schemeClr val="accent1"/>
                </a:solidFill>
              </a:defRPr>
            </a:lvl1pPr>
            <a:lvl2pPr marL="914400" lvl="1" indent="-317500">
              <a:spcBef>
                <a:spcPts val="1600"/>
              </a:spcBef>
              <a:spcAft>
                <a:spcPts val="0"/>
              </a:spcAft>
              <a:buClr>
                <a:schemeClr val="accent1"/>
              </a:buClr>
              <a:buSzPts val="1400"/>
              <a:buChar char="○"/>
              <a:defRPr>
                <a:solidFill>
                  <a:schemeClr val="accent1"/>
                </a:solidFill>
              </a:defRPr>
            </a:lvl2pPr>
            <a:lvl3pPr marL="1371600" lvl="2" indent="-317500">
              <a:spcBef>
                <a:spcPts val="1600"/>
              </a:spcBef>
              <a:spcAft>
                <a:spcPts val="0"/>
              </a:spcAft>
              <a:buClr>
                <a:schemeClr val="accent1"/>
              </a:buClr>
              <a:buSzPts val="1400"/>
              <a:buChar char="■"/>
              <a:defRPr>
                <a:solidFill>
                  <a:schemeClr val="accent1"/>
                </a:solidFill>
              </a:defRPr>
            </a:lvl3pPr>
            <a:lvl4pPr marL="1828800" lvl="3" indent="-317500">
              <a:spcBef>
                <a:spcPts val="1600"/>
              </a:spcBef>
              <a:spcAft>
                <a:spcPts val="0"/>
              </a:spcAft>
              <a:buClr>
                <a:schemeClr val="accent1"/>
              </a:buClr>
              <a:buSzPts val="1400"/>
              <a:buChar char="●"/>
              <a:defRPr>
                <a:solidFill>
                  <a:schemeClr val="accent1"/>
                </a:solidFill>
              </a:defRPr>
            </a:lvl4pPr>
            <a:lvl5pPr marL="2286000" lvl="4" indent="-317500">
              <a:spcBef>
                <a:spcPts val="1600"/>
              </a:spcBef>
              <a:spcAft>
                <a:spcPts val="0"/>
              </a:spcAft>
              <a:buClr>
                <a:schemeClr val="accent1"/>
              </a:buClr>
              <a:buSzPts val="1400"/>
              <a:buChar char="○"/>
              <a:defRPr>
                <a:solidFill>
                  <a:schemeClr val="accent1"/>
                </a:solidFill>
              </a:defRPr>
            </a:lvl5pPr>
            <a:lvl6pPr marL="2743200" lvl="5" indent="-317500">
              <a:spcBef>
                <a:spcPts val="1600"/>
              </a:spcBef>
              <a:spcAft>
                <a:spcPts val="0"/>
              </a:spcAft>
              <a:buClr>
                <a:schemeClr val="accent1"/>
              </a:buClr>
              <a:buSzPts val="1400"/>
              <a:buChar char="■"/>
              <a:defRPr>
                <a:solidFill>
                  <a:schemeClr val="accent1"/>
                </a:solidFill>
              </a:defRPr>
            </a:lvl6pPr>
            <a:lvl7pPr marL="3200400" lvl="6" indent="-317500">
              <a:spcBef>
                <a:spcPts val="1600"/>
              </a:spcBef>
              <a:spcAft>
                <a:spcPts val="0"/>
              </a:spcAft>
              <a:buClr>
                <a:schemeClr val="accent1"/>
              </a:buClr>
              <a:buSzPts val="1400"/>
              <a:buChar char="●"/>
              <a:defRPr>
                <a:solidFill>
                  <a:schemeClr val="accent1"/>
                </a:solidFill>
              </a:defRPr>
            </a:lvl7pPr>
            <a:lvl8pPr marL="3657600" lvl="7" indent="-317500">
              <a:spcBef>
                <a:spcPts val="1600"/>
              </a:spcBef>
              <a:spcAft>
                <a:spcPts val="0"/>
              </a:spcAft>
              <a:buClr>
                <a:schemeClr val="accent1"/>
              </a:buClr>
              <a:buSzPts val="1400"/>
              <a:buChar char="○"/>
              <a:defRPr>
                <a:solidFill>
                  <a:schemeClr val="accent1"/>
                </a:solidFill>
              </a:defRPr>
            </a:lvl8pPr>
            <a:lvl9pPr marL="4114800" lvl="8" indent="-317500">
              <a:spcBef>
                <a:spcPts val="1600"/>
              </a:spcBef>
              <a:spcAft>
                <a:spcPts val="1600"/>
              </a:spcAft>
              <a:buClr>
                <a:schemeClr val="accent1"/>
              </a:buClr>
              <a:buSzPts val="1400"/>
              <a:buChar char="■"/>
              <a:defRPr>
                <a:solidFill>
                  <a:schemeClr val="accent1"/>
                </a:solidFill>
              </a:defRPr>
            </a:lvl9pPr>
          </a:lstStyle>
          <a:p>
            <a:endParaRPr/>
          </a:p>
        </p:txBody>
      </p:sp>
      <p:sp>
        <p:nvSpPr>
          <p:cNvPr id="45" name="Google Shape;45;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perback">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6132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a:endParaRPr/>
          </a:p>
        </p:txBody>
      </p:sp>
      <p:sp>
        <p:nvSpPr>
          <p:cNvPr id="7" name="Google Shape;7;p1"/>
          <p:cNvSpPr txBox="1">
            <a:spLocks noGrp="1"/>
          </p:cNvSpPr>
          <p:nvPr>
            <p:ph type="body" idx="1"/>
          </p:nvPr>
        </p:nvSpPr>
        <p:spPr>
          <a:xfrm>
            <a:off x="311700" y="1171600"/>
            <a:ext cx="8520600" cy="33972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marL="914400" lvl="1"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marL="1371600" lvl="2"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marL="1828800" lvl="3"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marL="2286000" lvl="4"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marL="2743200" lvl="5"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marL="3200400" lvl="6"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marL="3657600" lvl="7" indent="-317500">
              <a:lnSpc>
                <a:spcPct val="115000"/>
              </a:lnSpc>
              <a:spcBef>
                <a:spcPts val="160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marL="4114800" lvl="8" indent="-317500">
              <a:lnSpc>
                <a:spcPct val="115000"/>
              </a:lnSpc>
              <a:spcBef>
                <a:spcPts val="1600"/>
              </a:spcBef>
              <a:spcAft>
                <a:spcPts val="160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g"/></Relationships>
</file>

<file path=ppt/slides/_rels/slide1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6.gif"/><Relationship Id="rId5" Type="http://schemas.openxmlformats.org/officeDocument/2006/relationships/image" Target="../media/image25.gif"/><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0.gif"/><Relationship Id="rId5" Type="http://schemas.openxmlformats.org/officeDocument/2006/relationships/image" Target="../media/image29.gif"/><Relationship Id="rId4" Type="http://schemas.openxmlformats.org/officeDocument/2006/relationships/image" Target="../media/image28.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2.png"/><Relationship Id="rId7" Type="http://schemas.openxmlformats.org/officeDocument/2006/relationships/hyperlink" Target="https://cdn.pixabay.com/photo/2012/04/14/15/13/danger-34250_960_720.png"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png"/><Relationship Id="rId5" Type="http://schemas.openxmlformats.org/officeDocument/2006/relationships/image" Target="../media/image24.gif"/><Relationship Id="rId10" Type="http://schemas.openxmlformats.org/officeDocument/2006/relationships/image" Target="../media/image41.gif"/><Relationship Id="rId4" Type="http://schemas.openxmlformats.org/officeDocument/2006/relationships/image" Target="../media/image31.png"/><Relationship Id="rId9" Type="http://schemas.openxmlformats.org/officeDocument/2006/relationships/image" Target="../media/image40.gif"/></Relationships>
</file>

<file path=ppt/slides/_rels/slide24.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hyperlink" Target="https://cdn.pixabay.com/photo/2012/04/14/15/13/danger-34250_960_720.png"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5.png"/><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jp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1.png"/><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49.png"/><Relationship Id="rId5" Type="http://schemas.openxmlformats.org/officeDocument/2006/relationships/image" Target="../media/image54.jpg"/><Relationship Id="rId4" Type="http://schemas.openxmlformats.org/officeDocument/2006/relationships/image" Target="../media/image53.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55.png"/><Relationship Id="rId4" Type="http://schemas.openxmlformats.org/officeDocument/2006/relationships/image" Target="../media/image41.gif"/></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1.gif"/></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63.png"/><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drive.google.com/file/d/1zEdQXw-p4ZwQfjYswFSugsO8d-x69for/view"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82.jpg"/></Relationships>
</file>

<file path=ppt/slides/_rels/slide49.xml.rels><?xml version="1.0" encoding="UTF-8" standalone="yes"?>
<Relationships xmlns="http://schemas.openxmlformats.org/package/2006/relationships"><Relationship Id="rId3" Type="http://schemas.openxmlformats.org/officeDocument/2006/relationships/hyperlink" Target="http://drive.google.com/file/d/19msflisPwT7-r8ubY4lw8OYid43-PNR8/view" TargetMode="External"/><Relationship Id="rId7" Type="http://schemas.openxmlformats.org/officeDocument/2006/relationships/image" Target="../media/image85.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hyperlink" Target="http://drive.google.com/file/d/1oFV9TLI3dzjt3Tm2FSfck4X3TLUYLuBD/view" TargetMode="External"/><Relationship Id="rId4" Type="http://schemas.openxmlformats.org/officeDocument/2006/relationships/image" Target="../media/image83.jpg"/></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0.xml"/><Relationship Id="rId1" Type="http://schemas.openxmlformats.org/officeDocument/2006/relationships/slideLayout" Target="../slideLayouts/slideLayout3.xml"/><Relationship Id="rId5" Type="http://schemas.openxmlformats.org/officeDocument/2006/relationships/image" Target="../media/image88.png"/><Relationship Id="rId4" Type="http://schemas.openxmlformats.org/officeDocument/2006/relationships/image" Target="../media/image87.png"/></Relationships>
</file>

<file path=ppt/slides/_rels/slide51.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51.xml"/><Relationship Id="rId1" Type="http://schemas.openxmlformats.org/officeDocument/2006/relationships/slideLayout" Target="../slideLayouts/slideLayout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94.png"/></Relationships>
</file>

<file path=ppt/slides/_rels/slide53.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3"/>
          <p:cNvSpPr txBox="1">
            <a:spLocks noGrp="1"/>
          </p:cNvSpPr>
          <p:nvPr>
            <p:ph type="ctrTitle"/>
          </p:nvPr>
        </p:nvSpPr>
        <p:spPr>
          <a:xfrm>
            <a:off x="555925" y="1063450"/>
            <a:ext cx="8118600" cy="201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0">
                <a:solidFill>
                  <a:srgbClr val="FFFBF0"/>
                </a:solidFill>
                <a:latin typeface="Old Standard TT"/>
                <a:ea typeface="Old Standard TT"/>
                <a:cs typeface="Old Standard TT"/>
                <a:sym typeface="Old Standard TT"/>
              </a:rPr>
              <a:t>MCV-M</a:t>
            </a:r>
            <a:r>
              <a:rPr lang="en-GB">
                <a:solidFill>
                  <a:srgbClr val="FFFBF0"/>
                </a:solidFill>
              </a:rPr>
              <a:t>2</a:t>
            </a:r>
            <a:r>
              <a:rPr lang="en-GB" b="0">
                <a:solidFill>
                  <a:srgbClr val="FFFBF0"/>
                </a:solidFill>
                <a:latin typeface="Old Standard TT"/>
                <a:ea typeface="Old Standard TT"/>
                <a:cs typeface="Old Standard TT"/>
                <a:sym typeface="Old Standard TT"/>
              </a:rPr>
              <a:t>:</a:t>
            </a:r>
            <a:r>
              <a:rPr lang="en-GB">
                <a:solidFill>
                  <a:srgbClr val="FFFBF0"/>
                </a:solidFill>
              </a:rPr>
              <a:t> </a:t>
            </a:r>
            <a:endParaRPr>
              <a:solidFill>
                <a:srgbClr val="FFFBF0"/>
              </a:solidFill>
            </a:endParaRPr>
          </a:p>
          <a:p>
            <a:pPr marL="0" lvl="0" indent="0" algn="l" rtl="0">
              <a:spcBef>
                <a:spcPts val="0"/>
              </a:spcBef>
              <a:spcAft>
                <a:spcPts val="0"/>
              </a:spcAft>
              <a:buNone/>
            </a:pPr>
            <a:r>
              <a:rPr lang="en-GB">
                <a:solidFill>
                  <a:srgbClr val="FFFBF0"/>
                </a:solidFill>
              </a:rPr>
              <a:t>Image Inpainting and Completion</a:t>
            </a:r>
            <a:endParaRPr>
              <a:solidFill>
                <a:srgbClr val="FFFBF0"/>
              </a:solidFill>
            </a:endParaRPr>
          </a:p>
        </p:txBody>
      </p:sp>
      <p:sp>
        <p:nvSpPr>
          <p:cNvPr id="60" name="Google Shape;60;p13"/>
          <p:cNvSpPr txBox="1">
            <a:spLocks noGrp="1"/>
          </p:cNvSpPr>
          <p:nvPr>
            <p:ph type="subTitle" idx="1"/>
          </p:nvPr>
        </p:nvSpPr>
        <p:spPr>
          <a:xfrm>
            <a:off x="4171000" y="3840650"/>
            <a:ext cx="4460400" cy="787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a:t>Team 7 - Joan F. Serracant, Martí Cobos</a:t>
            </a:r>
            <a:r>
              <a:rPr lang="en-GB" sz="1800">
                <a:solidFill>
                  <a:srgbClr val="000000"/>
                </a:solidFill>
              </a:rPr>
              <a:t>.</a:t>
            </a: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2"/>
          <p:cNvSpPr txBox="1">
            <a:spLocks noGrp="1"/>
          </p:cNvSpPr>
          <p:nvPr>
            <p:ph type="title"/>
          </p:nvPr>
        </p:nvSpPr>
        <p:spPr>
          <a:xfrm>
            <a:off x="311700" y="1402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t>Task 2: Test the images</a:t>
            </a:r>
            <a:endParaRPr/>
          </a:p>
          <a:p>
            <a:pPr marL="0" lvl="0" indent="0" algn="l" rtl="0">
              <a:spcBef>
                <a:spcPts val="0"/>
              </a:spcBef>
              <a:spcAft>
                <a:spcPts val="0"/>
              </a:spcAft>
              <a:buNone/>
            </a:pPr>
            <a:endParaRPr sz="2200"/>
          </a:p>
        </p:txBody>
      </p:sp>
      <p:sp>
        <p:nvSpPr>
          <p:cNvPr id="160" name="Google Shape;160;p22"/>
          <p:cNvSpPr txBox="1"/>
          <p:nvPr/>
        </p:nvSpPr>
        <p:spPr>
          <a:xfrm>
            <a:off x="3679900" y="865600"/>
            <a:ext cx="12066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t>Image 1</a:t>
            </a:r>
            <a:endParaRPr sz="1800" b="1"/>
          </a:p>
        </p:txBody>
      </p:sp>
      <p:pic>
        <p:nvPicPr>
          <p:cNvPr id="161" name="Google Shape;161;p22"/>
          <p:cNvPicPr preferRelativeResize="0"/>
          <p:nvPr/>
        </p:nvPicPr>
        <p:blipFill>
          <a:blip r:embed="rId3">
            <a:alphaModFix/>
          </a:blip>
          <a:stretch>
            <a:fillRect/>
          </a:stretch>
        </p:blipFill>
        <p:spPr>
          <a:xfrm>
            <a:off x="1354650" y="1471950"/>
            <a:ext cx="1977275" cy="3478925"/>
          </a:xfrm>
          <a:prstGeom prst="rect">
            <a:avLst/>
          </a:prstGeom>
          <a:noFill/>
          <a:ln>
            <a:noFill/>
          </a:ln>
        </p:spPr>
      </p:pic>
      <p:pic>
        <p:nvPicPr>
          <p:cNvPr id="162" name="Google Shape;162;p22"/>
          <p:cNvPicPr preferRelativeResize="0"/>
          <p:nvPr/>
        </p:nvPicPr>
        <p:blipFill>
          <a:blip r:embed="rId4">
            <a:alphaModFix/>
          </a:blip>
          <a:stretch>
            <a:fillRect/>
          </a:stretch>
        </p:blipFill>
        <p:spPr>
          <a:xfrm>
            <a:off x="5059925" y="1471950"/>
            <a:ext cx="1977275" cy="3478925"/>
          </a:xfrm>
          <a:prstGeom prst="rect">
            <a:avLst/>
          </a:prstGeom>
          <a:noFill/>
          <a:ln>
            <a:noFill/>
          </a:ln>
        </p:spPr>
      </p:pic>
      <p:sp>
        <p:nvSpPr>
          <p:cNvPr id="163" name="Google Shape;163;p22"/>
          <p:cNvSpPr/>
          <p:nvPr/>
        </p:nvSpPr>
        <p:spPr>
          <a:xfrm>
            <a:off x="3527500" y="3019200"/>
            <a:ext cx="1359000" cy="7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2"/>
          <p:cNvSpPr txBox="1"/>
          <p:nvPr/>
        </p:nvSpPr>
        <p:spPr>
          <a:xfrm>
            <a:off x="7166825" y="3202050"/>
            <a:ext cx="1876200" cy="1416600"/>
          </a:xfrm>
          <a:prstGeom prst="rect">
            <a:avLst/>
          </a:prstGeom>
          <a:noFill/>
          <a:ln w="2857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t>Image inpainted successfully with a solution image with high level of detail with respect to the original scene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a:spLocks noGrp="1"/>
          </p:cNvSpPr>
          <p:nvPr>
            <p:ph type="title"/>
          </p:nvPr>
        </p:nvSpPr>
        <p:spPr>
          <a:xfrm>
            <a:off x="311700" y="1402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t>Task 2: Test the images</a:t>
            </a:r>
            <a:endParaRPr/>
          </a:p>
          <a:p>
            <a:pPr marL="0" lvl="0" indent="0" algn="l" rtl="0">
              <a:spcBef>
                <a:spcPts val="0"/>
              </a:spcBef>
              <a:spcAft>
                <a:spcPts val="0"/>
              </a:spcAft>
              <a:buNone/>
            </a:pPr>
            <a:endParaRPr sz="2200"/>
          </a:p>
        </p:txBody>
      </p:sp>
      <p:sp>
        <p:nvSpPr>
          <p:cNvPr id="170" name="Google Shape;170;p23"/>
          <p:cNvSpPr txBox="1"/>
          <p:nvPr/>
        </p:nvSpPr>
        <p:spPr>
          <a:xfrm>
            <a:off x="3899425" y="627975"/>
            <a:ext cx="11349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t>Image 2</a:t>
            </a:r>
            <a:endParaRPr sz="1800" b="1"/>
          </a:p>
        </p:txBody>
      </p:sp>
      <p:pic>
        <p:nvPicPr>
          <p:cNvPr id="171" name="Google Shape;171;p23"/>
          <p:cNvPicPr preferRelativeResize="0"/>
          <p:nvPr/>
        </p:nvPicPr>
        <p:blipFill>
          <a:blip r:embed="rId3">
            <a:alphaModFix/>
          </a:blip>
          <a:stretch>
            <a:fillRect/>
          </a:stretch>
        </p:blipFill>
        <p:spPr>
          <a:xfrm>
            <a:off x="691575" y="1119387"/>
            <a:ext cx="2774801" cy="1560825"/>
          </a:xfrm>
          <a:prstGeom prst="rect">
            <a:avLst/>
          </a:prstGeom>
          <a:noFill/>
          <a:ln>
            <a:noFill/>
          </a:ln>
        </p:spPr>
      </p:pic>
      <p:pic>
        <p:nvPicPr>
          <p:cNvPr id="172" name="Google Shape;172;p23"/>
          <p:cNvPicPr preferRelativeResize="0"/>
          <p:nvPr/>
        </p:nvPicPr>
        <p:blipFill>
          <a:blip r:embed="rId4">
            <a:alphaModFix/>
          </a:blip>
          <a:stretch>
            <a:fillRect/>
          </a:stretch>
        </p:blipFill>
        <p:spPr>
          <a:xfrm>
            <a:off x="424200" y="3186875"/>
            <a:ext cx="3109350" cy="1749000"/>
          </a:xfrm>
          <a:prstGeom prst="rect">
            <a:avLst/>
          </a:prstGeom>
          <a:noFill/>
          <a:ln>
            <a:noFill/>
          </a:ln>
        </p:spPr>
      </p:pic>
      <p:pic>
        <p:nvPicPr>
          <p:cNvPr id="173" name="Google Shape;173;p23"/>
          <p:cNvPicPr preferRelativeResize="0"/>
          <p:nvPr/>
        </p:nvPicPr>
        <p:blipFill>
          <a:blip r:embed="rId5">
            <a:alphaModFix/>
          </a:blip>
          <a:stretch>
            <a:fillRect/>
          </a:stretch>
        </p:blipFill>
        <p:spPr>
          <a:xfrm>
            <a:off x="5130025" y="1108925"/>
            <a:ext cx="2774801" cy="1560811"/>
          </a:xfrm>
          <a:prstGeom prst="rect">
            <a:avLst/>
          </a:prstGeom>
          <a:noFill/>
          <a:ln>
            <a:noFill/>
          </a:ln>
        </p:spPr>
      </p:pic>
      <p:pic>
        <p:nvPicPr>
          <p:cNvPr id="174" name="Google Shape;174;p23"/>
          <p:cNvPicPr preferRelativeResize="0"/>
          <p:nvPr/>
        </p:nvPicPr>
        <p:blipFill>
          <a:blip r:embed="rId6">
            <a:alphaModFix/>
          </a:blip>
          <a:stretch>
            <a:fillRect/>
          </a:stretch>
        </p:blipFill>
        <p:spPr>
          <a:xfrm>
            <a:off x="5130025" y="3186875"/>
            <a:ext cx="3109334" cy="1749000"/>
          </a:xfrm>
          <a:prstGeom prst="rect">
            <a:avLst/>
          </a:prstGeom>
          <a:noFill/>
          <a:ln>
            <a:noFill/>
          </a:ln>
        </p:spPr>
      </p:pic>
      <p:sp>
        <p:nvSpPr>
          <p:cNvPr id="175" name="Google Shape;175;p23"/>
          <p:cNvSpPr txBox="1"/>
          <p:nvPr/>
        </p:nvSpPr>
        <p:spPr>
          <a:xfrm>
            <a:off x="3842725" y="2761000"/>
            <a:ext cx="11349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t>Image 3</a:t>
            </a:r>
            <a:endParaRPr sz="1800" b="1"/>
          </a:p>
        </p:txBody>
      </p:sp>
      <p:sp>
        <p:nvSpPr>
          <p:cNvPr id="176" name="Google Shape;176;p23"/>
          <p:cNvSpPr/>
          <p:nvPr/>
        </p:nvSpPr>
        <p:spPr>
          <a:xfrm>
            <a:off x="3618700" y="1597400"/>
            <a:ext cx="1359000" cy="7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3"/>
          <p:cNvSpPr/>
          <p:nvPr/>
        </p:nvSpPr>
        <p:spPr>
          <a:xfrm>
            <a:off x="3706075" y="3798850"/>
            <a:ext cx="1359000" cy="7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xfrm>
            <a:off x="311700" y="1402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t>Task 2: Test the images</a:t>
            </a:r>
            <a:endParaRPr/>
          </a:p>
          <a:p>
            <a:pPr marL="0" lvl="0" indent="0" algn="l" rtl="0">
              <a:spcBef>
                <a:spcPts val="0"/>
              </a:spcBef>
              <a:spcAft>
                <a:spcPts val="0"/>
              </a:spcAft>
              <a:buNone/>
            </a:pPr>
            <a:endParaRPr sz="2200"/>
          </a:p>
        </p:txBody>
      </p:sp>
      <p:sp>
        <p:nvSpPr>
          <p:cNvPr id="183" name="Google Shape;183;p24"/>
          <p:cNvSpPr txBox="1"/>
          <p:nvPr/>
        </p:nvSpPr>
        <p:spPr>
          <a:xfrm>
            <a:off x="3453228" y="753425"/>
            <a:ext cx="11658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t>Image 4</a:t>
            </a:r>
            <a:endParaRPr sz="1800" b="1"/>
          </a:p>
        </p:txBody>
      </p:sp>
      <p:pic>
        <p:nvPicPr>
          <p:cNvPr id="184" name="Google Shape;184;p24"/>
          <p:cNvPicPr preferRelativeResize="0"/>
          <p:nvPr/>
        </p:nvPicPr>
        <p:blipFill>
          <a:blip r:embed="rId3">
            <a:alphaModFix/>
          </a:blip>
          <a:stretch>
            <a:fillRect/>
          </a:stretch>
        </p:blipFill>
        <p:spPr>
          <a:xfrm>
            <a:off x="571700" y="1195800"/>
            <a:ext cx="2507088" cy="1410237"/>
          </a:xfrm>
          <a:prstGeom prst="rect">
            <a:avLst/>
          </a:prstGeom>
          <a:noFill/>
          <a:ln>
            <a:noFill/>
          </a:ln>
        </p:spPr>
      </p:pic>
      <p:pic>
        <p:nvPicPr>
          <p:cNvPr id="185" name="Google Shape;185;p24"/>
          <p:cNvPicPr preferRelativeResize="0"/>
          <p:nvPr/>
        </p:nvPicPr>
        <p:blipFill>
          <a:blip r:embed="rId4">
            <a:alphaModFix/>
          </a:blip>
          <a:stretch>
            <a:fillRect/>
          </a:stretch>
        </p:blipFill>
        <p:spPr>
          <a:xfrm>
            <a:off x="235875" y="3175200"/>
            <a:ext cx="3010108" cy="1693200"/>
          </a:xfrm>
          <a:prstGeom prst="rect">
            <a:avLst/>
          </a:prstGeom>
          <a:noFill/>
          <a:ln>
            <a:noFill/>
          </a:ln>
        </p:spPr>
      </p:pic>
      <p:pic>
        <p:nvPicPr>
          <p:cNvPr id="186" name="Google Shape;186;p24"/>
          <p:cNvPicPr preferRelativeResize="0"/>
          <p:nvPr/>
        </p:nvPicPr>
        <p:blipFill>
          <a:blip r:embed="rId5">
            <a:alphaModFix/>
          </a:blip>
          <a:stretch>
            <a:fillRect/>
          </a:stretch>
        </p:blipFill>
        <p:spPr>
          <a:xfrm>
            <a:off x="4871775" y="1185135"/>
            <a:ext cx="2507100" cy="1410240"/>
          </a:xfrm>
          <a:prstGeom prst="rect">
            <a:avLst/>
          </a:prstGeom>
          <a:noFill/>
          <a:ln>
            <a:noFill/>
          </a:ln>
        </p:spPr>
      </p:pic>
      <p:pic>
        <p:nvPicPr>
          <p:cNvPr id="187" name="Google Shape;187;p24"/>
          <p:cNvPicPr preferRelativeResize="0"/>
          <p:nvPr/>
        </p:nvPicPr>
        <p:blipFill rotWithShape="1">
          <a:blip r:embed="rId6">
            <a:alphaModFix/>
          </a:blip>
          <a:srcRect l="2470" r="-2469"/>
          <a:stretch/>
        </p:blipFill>
        <p:spPr>
          <a:xfrm>
            <a:off x="4618925" y="3131025"/>
            <a:ext cx="3088650" cy="1737375"/>
          </a:xfrm>
          <a:prstGeom prst="rect">
            <a:avLst/>
          </a:prstGeom>
          <a:noFill/>
          <a:ln>
            <a:noFill/>
          </a:ln>
        </p:spPr>
      </p:pic>
      <p:sp>
        <p:nvSpPr>
          <p:cNvPr id="188" name="Google Shape;188;p24"/>
          <p:cNvSpPr txBox="1"/>
          <p:nvPr/>
        </p:nvSpPr>
        <p:spPr>
          <a:xfrm>
            <a:off x="3542902" y="2731500"/>
            <a:ext cx="11196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t>Image 5</a:t>
            </a:r>
            <a:endParaRPr sz="1800" b="1"/>
          </a:p>
        </p:txBody>
      </p:sp>
      <p:sp>
        <p:nvSpPr>
          <p:cNvPr id="189" name="Google Shape;189;p24"/>
          <p:cNvSpPr/>
          <p:nvPr/>
        </p:nvSpPr>
        <p:spPr>
          <a:xfrm>
            <a:off x="3295799" y="1559625"/>
            <a:ext cx="1219500" cy="7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4"/>
          <p:cNvSpPr/>
          <p:nvPr/>
        </p:nvSpPr>
        <p:spPr>
          <a:xfrm>
            <a:off x="3349550" y="3661200"/>
            <a:ext cx="1165800" cy="7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4"/>
          <p:cNvSpPr txBox="1"/>
          <p:nvPr/>
        </p:nvSpPr>
        <p:spPr>
          <a:xfrm>
            <a:off x="7747175" y="3202050"/>
            <a:ext cx="1320600" cy="925200"/>
          </a:xfrm>
          <a:prstGeom prst="rect">
            <a:avLst/>
          </a:prstGeom>
          <a:noFill/>
          <a:ln w="2857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t>Letters can be succesfully removed form the image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5"/>
          <p:cNvSpPr txBox="1">
            <a:spLocks noGrp="1"/>
          </p:cNvSpPr>
          <p:nvPr>
            <p:ph type="title"/>
          </p:nvPr>
        </p:nvSpPr>
        <p:spPr>
          <a:xfrm>
            <a:off x="311700" y="1402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t>Task 2: Test the images</a:t>
            </a:r>
            <a:endParaRPr/>
          </a:p>
          <a:p>
            <a:pPr marL="0" lvl="0" indent="0" algn="l" rtl="0">
              <a:spcBef>
                <a:spcPts val="0"/>
              </a:spcBef>
              <a:spcAft>
                <a:spcPts val="0"/>
              </a:spcAft>
              <a:buNone/>
            </a:pPr>
            <a:endParaRPr sz="2200"/>
          </a:p>
        </p:txBody>
      </p:sp>
      <p:sp>
        <p:nvSpPr>
          <p:cNvPr id="197" name="Google Shape;197;p25"/>
          <p:cNvSpPr txBox="1"/>
          <p:nvPr/>
        </p:nvSpPr>
        <p:spPr>
          <a:xfrm>
            <a:off x="4107350" y="789400"/>
            <a:ext cx="13917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t>Image 6</a:t>
            </a:r>
            <a:endParaRPr sz="2400" b="1"/>
          </a:p>
        </p:txBody>
      </p:sp>
      <p:pic>
        <p:nvPicPr>
          <p:cNvPr id="198" name="Google Shape;198;p25"/>
          <p:cNvPicPr preferRelativeResize="0"/>
          <p:nvPr/>
        </p:nvPicPr>
        <p:blipFill>
          <a:blip r:embed="rId3">
            <a:alphaModFix/>
          </a:blip>
          <a:stretch>
            <a:fillRect/>
          </a:stretch>
        </p:blipFill>
        <p:spPr>
          <a:xfrm>
            <a:off x="170275" y="1409475"/>
            <a:ext cx="3937074" cy="2511800"/>
          </a:xfrm>
          <a:prstGeom prst="rect">
            <a:avLst/>
          </a:prstGeom>
          <a:noFill/>
          <a:ln>
            <a:noFill/>
          </a:ln>
        </p:spPr>
      </p:pic>
      <p:sp>
        <p:nvSpPr>
          <p:cNvPr id="199" name="Google Shape;199;p25"/>
          <p:cNvSpPr/>
          <p:nvPr/>
        </p:nvSpPr>
        <p:spPr>
          <a:xfrm>
            <a:off x="4154400" y="2334525"/>
            <a:ext cx="833400" cy="7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5"/>
          <p:cNvSpPr txBox="1"/>
          <p:nvPr/>
        </p:nvSpPr>
        <p:spPr>
          <a:xfrm>
            <a:off x="6837100" y="2067825"/>
            <a:ext cx="972300" cy="125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4800"/>
              <a:t>...</a:t>
            </a:r>
            <a:endParaRPr sz="4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6"/>
          <p:cNvSpPr txBox="1">
            <a:spLocks noGrp="1"/>
          </p:cNvSpPr>
          <p:nvPr>
            <p:ph type="title"/>
          </p:nvPr>
        </p:nvSpPr>
        <p:spPr>
          <a:xfrm>
            <a:off x="311700" y="1402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t>Task 2: Test the images</a:t>
            </a:r>
            <a:endParaRPr/>
          </a:p>
          <a:p>
            <a:pPr marL="0" lvl="0" indent="0" algn="l" rtl="0">
              <a:spcBef>
                <a:spcPts val="0"/>
              </a:spcBef>
              <a:spcAft>
                <a:spcPts val="0"/>
              </a:spcAft>
              <a:buNone/>
            </a:pPr>
            <a:endParaRPr sz="2200"/>
          </a:p>
        </p:txBody>
      </p:sp>
      <p:sp>
        <p:nvSpPr>
          <p:cNvPr id="206" name="Google Shape;206;p26"/>
          <p:cNvSpPr txBox="1"/>
          <p:nvPr/>
        </p:nvSpPr>
        <p:spPr>
          <a:xfrm>
            <a:off x="4107350" y="1170400"/>
            <a:ext cx="14124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2400" b="1"/>
              <a:t>Image 6</a:t>
            </a:r>
            <a:endParaRPr sz="2400" b="1"/>
          </a:p>
        </p:txBody>
      </p:sp>
      <p:pic>
        <p:nvPicPr>
          <p:cNvPr id="207" name="Google Shape;207;p26"/>
          <p:cNvPicPr preferRelativeResize="0"/>
          <p:nvPr/>
        </p:nvPicPr>
        <p:blipFill>
          <a:blip r:embed="rId3">
            <a:alphaModFix/>
          </a:blip>
          <a:stretch>
            <a:fillRect/>
          </a:stretch>
        </p:blipFill>
        <p:spPr>
          <a:xfrm>
            <a:off x="170275" y="1515425"/>
            <a:ext cx="3937074" cy="2511800"/>
          </a:xfrm>
          <a:prstGeom prst="rect">
            <a:avLst/>
          </a:prstGeom>
          <a:noFill/>
          <a:ln>
            <a:noFill/>
          </a:ln>
        </p:spPr>
      </p:pic>
      <p:pic>
        <p:nvPicPr>
          <p:cNvPr id="208" name="Google Shape;208;p26"/>
          <p:cNvPicPr preferRelativeResize="0"/>
          <p:nvPr/>
        </p:nvPicPr>
        <p:blipFill>
          <a:blip r:embed="rId4">
            <a:alphaModFix/>
          </a:blip>
          <a:stretch>
            <a:fillRect/>
          </a:stretch>
        </p:blipFill>
        <p:spPr>
          <a:xfrm>
            <a:off x="5034850" y="1820225"/>
            <a:ext cx="3935155" cy="2511800"/>
          </a:xfrm>
          <a:prstGeom prst="rect">
            <a:avLst/>
          </a:prstGeom>
          <a:noFill/>
          <a:ln>
            <a:noFill/>
          </a:ln>
        </p:spPr>
      </p:pic>
      <p:sp>
        <p:nvSpPr>
          <p:cNvPr id="209" name="Google Shape;209;p26"/>
          <p:cNvSpPr/>
          <p:nvPr/>
        </p:nvSpPr>
        <p:spPr>
          <a:xfrm>
            <a:off x="4154400" y="2410725"/>
            <a:ext cx="833400" cy="7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txBox="1"/>
          <p:nvPr/>
        </p:nvSpPr>
        <p:spPr>
          <a:xfrm>
            <a:off x="4987800" y="4388700"/>
            <a:ext cx="3844500" cy="543300"/>
          </a:xfrm>
          <a:prstGeom prst="rect">
            <a:avLst/>
          </a:prstGeom>
          <a:noFill/>
          <a:ln w="2857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t>Color artifacts on result image as few pixels are available from the original image</a:t>
            </a:r>
            <a:endParaRPr/>
          </a:p>
        </p:txBody>
      </p:sp>
      <p:sp>
        <p:nvSpPr>
          <p:cNvPr id="211" name="Google Shape;211;p26"/>
          <p:cNvSpPr/>
          <p:nvPr/>
        </p:nvSpPr>
        <p:spPr>
          <a:xfrm>
            <a:off x="6387550" y="3531450"/>
            <a:ext cx="526500" cy="303300"/>
          </a:xfrm>
          <a:prstGeom prst="roundRect">
            <a:avLst>
              <a:gd name="adj" fmla="val 16667"/>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12" name="Google Shape;212;p26"/>
          <p:cNvCxnSpPr>
            <a:stCxn id="211" idx="2"/>
            <a:endCxn id="210" idx="0"/>
          </p:cNvCxnSpPr>
          <p:nvPr/>
        </p:nvCxnSpPr>
        <p:spPr>
          <a:xfrm>
            <a:off x="6650800" y="3834750"/>
            <a:ext cx="259200" cy="5541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7"/>
          <p:cNvSpPr txBox="1">
            <a:spLocks noGrp="1"/>
          </p:cNvSpPr>
          <p:nvPr>
            <p:ph type="title"/>
          </p:nvPr>
        </p:nvSpPr>
        <p:spPr>
          <a:xfrm>
            <a:off x="311700" y="1402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t>Task 2: Test the images</a:t>
            </a:r>
            <a:endParaRPr/>
          </a:p>
          <a:p>
            <a:pPr marL="0" lvl="0" indent="0" algn="l" rtl="0">
              <a:spcBef>
                <a:spcPts val="0"/>
              </a:spcBef>
              <a:spcAft>
                <a:spcPts val="0"/>
              </a:spcAft>
              <a:buNone/>
            </a:pPr>
            <a:endParaRPr sz="2200"/>
          </a:p>
        </p:txBody>
      </p:sp>
      <p:sp>
        <p:nvSpPr>
          <p:cNvPr id="218" name="Google Shape;218;p27"/>
          <p:cNvSpPr txBox="1"/>
          <p:nvPr/>
        </p:nvSpPr>
        <p:spPr>
          <a:xfrm>
            <a:off x="3825375" y="572900"/>
            <a:ext cx="12960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RGB Image</a:t>
            </a:r>
            <a:endParaRPr/>
          </a:p>
        </p:txBody>
      </p:sp>
      <p:pic>
        <p:nvPicPr>
          <p:cNvPr id="219" name="Google Shape;219;p27"/>
          <p:cNvPicPr preferRelativeResize="0"/>
          <p:nvPr/>
        </p:nvPicPr>
        <p:blipFill>
          <a:blip r:embed="rId3">
            <a:alphaModFix/>
          </a:blip>
          <a:stretch>
            <a:fillRect/>
          </a:stretch>
        </p:blipFill>
        <p:spPr>
          <a:xfrm>
            <a:off x="162875" y="1373650"/>
            <a:ext cx="3726126" cy="2794601"/>
          </a:xfrm>
          <a:prstGeom prst="rect">
            <a:avLst/>
          </a:prstGeom>
          <a:noFill/>
          <a:ln>
            <a:noFill/>
          </a:ln>
        </p:spPr>
      </p:pic>
      <p:pic>
        <p:nvPicPr>
          <p:cNvPr id="220" name="Google Shape;220;p27"/>
          <p:cNvPicPr preferRelativeResize="0"/>
          <p:nvPr/>
        </p:nvPicPr>
        <p:blipFill>
          <a:blip r:embed="rId4">
            <a:alphaModFix/>
          </a:blip>
          <a:stretch>
            <a:fillRect/>
          </a:stretch>
        </p:blipFill>
        <p:spPr>
          <a:xfrm>
            <a:off x="5121375" y="1297450"/>
            <a:ext cx="3726126" cy="2794601"/>
          </a:xfrm>
          <a:prstGeom prst="rect">
            <a:avLst/>
          </a:prstGeom>
          <a:noFill/>
          <a:ln>
            <a:noFill/>
          </a:ln>
        </p:spPr>
      </p:pic>
      <p:sp>
        <p:nvSpPr>
          <p:cNvPr id="221" name="Google Shape;221;p27"/>
          <p:cNvSpPr/>
          <p:nvPr/>
        </p:nvSpPr>
        <p:spPr>
          <a:xfrm>
            <a:off x="4088488" y="2522725"/>
            <a:ext cx="833400" cy="7212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7"/>
          <p:cNvSpPr txBox="1"/>
          <p:nvPr/>
        </p:nvSpPr>
        <p:spPr>
          <a:xfrm>
            <a:off x="5195775" y="4168250"/>
            <a:ext cx="3726000" cy="763800"/>
          </a:xfrm>
          <a:prstGeom prst="rect">
            <a:avLst/>
          </a:prstGeom>
          <a:noFill/>
          <a:ln w="2857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t>Lower area of the image cannot be restored successfully as little information is available from the original image on this area</a:t>
            </a:r>
            <a:endParaRPr/>
          </a:p>
        </p:txBody>
      </p:sp>
      <p:sp>
        <p:nvSpPr>
          <p:cNvPr id="223" name="Google Shape;223;p27"/>
          <p:cNvSpPr txBox="1"/>
          <p:nvPr/>
        </p:nvSpPr>
        <p:spPr>
          <a:xfrm>
            <a:off x="6460750" y="492050"/>
            <a:ext cx="2299800" cy="721200"/>
          </a:xfrm>
          <a:prstGeom prst="rect">
            <a:avLst/>
          </a:prstGeom>
          <a:noFill/>
          <a:ln w="28575" cap="flat" cmpd="sng">
            <a:solidFill>
              <a:schemeClr val="lt2"/>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GB"/>
              <a:t>Some diagonal artifacts appear due to the letter removed is in italics</a:t>
            </a:r>
            <a:endParaRPr/>
          </a:p>
        </p:txBody>
      </p:sp>
      <p:cxnSp>
        <p:nvCxnSpPr>
          <p:cNvPr id="224" name="Google Shape;224;p27"/>
          <p:cNvCxnSpPr>
            <a:stCxn id="225" idx="1"/>
            <a:endCxn id="223" idx="2"/>
          </p:cNvCxnSpPr>
          <p:nvPr/>
        </p:nvCxnSpPr>
        <p:spPr>
          <a:xfrm rot="10800000">
            <a:off x="7610775" y="1213300"/>
            <a:ext cx="188100" cy="402900"/>
          </a:xfrm>
          <a:prstGeom prst="straightConnector1">
            <a:avLst/>
          </a:prstGeom>
          <a:noFill/>
          <a:ln w="9525" cap="flat" cmpd="sng">
            <a:solidFill>
              <a:schemeClr val="dk2"/>
            </a:solidFill>
            <a:prstDash val="solid"/>
            <a:round/>
            <a:headEnd type="none" w="med" len="med"/>
            <a:tailEnd type="triangle" w="med" len="med"/>
          </a:ln>
        </p:spPr>
      </p:cxnSp>
      <p:sp>
        <p:nvSpPr>
          <p:cNvPr id="225" name="Google Shape;225;p27"/>
          <p:cNvSpPr/>
          <p:nvPr/>
        </p:nvSpPr>
        <p:spPr>
          <a:xfrm>
            <a:off x="7798875" y="1373650"/>
            <a:ext cx="833400" cy="485100"/>
          </a:xfrm>
          <a:prstGeom prst="roundRect">
            <a:avLst>
              <a:gd name="adj" fmla="val 16667"/>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7"/>
          <p:cNvSpPr/>
          <p:nvPr/>
        </p:nvSpPr>
        <p:spPr>
          <a:xfrm>
            <a:off x="5121400" y="2758825"/>
            <a:ext cx="3304800" cy="1149000"/>
          </a:xfrm>
          <a:prstGeom prst="roundRect">
            <a:avLst>
              <a:gd name="adj" fmla="val 16667"/>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27" name="Google Shape;227;p27"/>
          <p:cNvCxnSpPr>
            <a:stCxn id="226" idx="2"/>
            <a:endCxn id="222" idx="0"/>
          </p:cNvCxnSpPr>
          <p:nvPr/>
        </p:nvCxnSpPr>
        <p:spPr>
          <a:xfrm>
            <a:off x="6773800" y="3907825"/>
            <a:ext cx="285000" cy="2604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8"/>
          <p:cNvSpPr txBox="1">
            <a:spLocks noGrp="1"/>
          </p:cNvSpPr>
          <p:nvPr>
            <p:ph type="title"/>
          </p:nvPr>
        </p:nvSpPr>
        <p:spPr>
          <a:xfrm>
            <a:off x="214125" y="11350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t>Task 3: Proof Laplace’s equation</a:t>
            </a:r>
            <a:endParaRPr/>
          </a:p>
          <a:p>
            <a:pPr marL="0" lvl="0" indent="0" algn="l" rtl="0">
              <a:spcBef>
                <a:spcPts val="0"/>
              </a:spcBef>
              <a:spcAft>
                <a:spcPts val="0"/>
              </a:spcAft>
              <a:buNone/>
            </a:pPr>
            <a:endParaRPr sz="2200"/>
          </a:p>
        </p:txBody>
      </p:sp>
      <p:pic>
        <p:nvPicPr>
          <p:cNvPr id="233" name="Google Shape;233;p28"/>
          <p:cNvPicPr preferRelativeResize="0"/>
          <p:nvPr/>
        </p:nvPicPr>
        <p:blipFill rotWithShape="1">
          <a:blip r:embed="rId3">
            <a:alphaModFix/>
          </a:blip>
          <a:srcRect l="49882"/>
          <a:stretch/>
        </p:blipFill>
        <p:spPr>
          <a:xfrm>
            <a:off x="2443050" y="2105046"/>
            <a:ext cx="1746800" cy="521075"/>
          </a:xfrm>
          <a:prstGeom prst="rect">
            <a:avLst/>
          </a:prstGeom>
          <a:noFill/>
          <a:ln>
            <a:noFill/>
          </a:ln>
        </p:spPr>
      </p:pic>
      <p:sp>
        <p:nvSpPr>
          <p:cNvPr id="234" name="Google Shape;234;p28"/>
          <p:cNvSpPr txBox="1"/>
          <p:nvPr/>
        </p:nvSpPr>
        <p:spPr>
          <a:xfrm>
            <a:off x="807150" y="1325775"/>
            <a:ext cx="53469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Let’s prove that the solution to Laplace’s equation is a solution of </a:t>
            </a:r>
            <a:endParaRPr/>
          </a:p>
        </p:txBody>
      </p:sp>
      <p:pic>
        <p:nvPicPr>
          <p:cNvPr id="235" name="Google Shape;235;p28"/>
          <p:cNvPicPr preferRelativeResize="0"/>
          <p:nvPr/>
        </p:nvPicPr>
        <p:blipFill>
          <a:blip r:embed="rId4">
            <a:alphaModFix/>
          </a:blip>
          <a:stretch>
            <a:fillRect/>
          </a:stretch>
        </p:blipFill>
        <p:spPr>
          <a:xfrm>
            <a:off x="6177750" y="1107700"/>
            <a:ext cx="2400300" cy="895350"/>
          </a:xfrm>
          <a:prstGeom prst="rect">
            <a:avLst/>
          </a:prstGeom>
          <a:noFill/>
          <a:ln>
            <a:noFill/>
          </a:ln>
        </p:spPr>
      </p:pic>
      <p:sp>
        <p:nvSpPr>
          <p:cNvPr id="236" name="Google Shape;236;p28"/>
          <p:cNvSpPr txBox="1"/>
          <p:nvPr/>
        </p:nvSpPr>
        <p:spPr>
          <a:xfrm>
            <a:off x="807150" y="2941600"/>
            <a:ext cx="21159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It is straightforward that </a:t>
            </a:r>
            <a:endParaRPr/>
          </a:p>
        </p:txBody>
      </p:sp>
      <p:sp>
        <p:nvSpPr>
          <p:cNvPr id="237" name="Google Shape;237;p28"/>
          <p:cNvSpPr txBox="1"/>
          <p:nvPr/>
        </p:nvSpPr>
        <p:spPr>
          <a:xfrm>
            <a:off x="807150" y="2166238"/>
            <a:ext cx="16707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Laplace’s equation </a:t>
            </a:r>
            <a:endParaRPr/>
          </a:p>
        </p:txBody>
      </p:sp>
      <p:pic>
        <p:nvPicPr>
          <p:cNvPr id="238" name="Google Shape;238;p28"/>
          <p:cNvPicPr preferRelativeResize="0"/>
          <p:nvPr/>
        </p:nvPicPr>
        <p:blipFill>
          <a:blip r:embed="rId5">
            <a:alphaModFix/>
          </a:blip>
          <a:stretch>
            <a:fillRect/>
          </a:stretch>
        </p:blipFill>
        <p:spPr>
          <a:xfrm>
            <a:off x="2923050" y="3028800"/>
            <a:ext cx="1237750" cy="216925"/>
          </a:xfrm>
          <a:prstGeom prst="rect">
            <a:avLst/>
          </a:prstGeom>
          <a:noFill/>
          <a:ln>
            <a:noFill/>
          </a:ln>
        </p:spPr>
      </p:pic>
      <p:pic>
        <p:nvPicPr>
          <p:cNvPr id="239" name="Google Shape;239;p28"/>
          <p:cNvPicPr preferRelativeResize="0"/>
          <p:nvPr/>
        </p:nvPicPr>
        <p:blipFill>
          <a:blip r:embed="rId6">
            <a:alphaModFix/>
          </a:blip>
          <a:stretch>
            <a:fillRect/>
          </a:stretch>
        </p:blipFill>
        <p:spPr>
          <a:xfrm>
            <a:off x="5699525" y="2988892"/>
            <a:ext cx="934279" cy="257275"/>
          </a:xfrm>
          <a:prstGeom prst="rect">
            <a:avLst/>
          </a:prstGeom>
          <a:noFill/>
          <a:ln>
            <a:noFill/>
          </a:ln>
        </p:spPr>
      </p:pic>
      <p:sp>
        <p:nvSpPr>
          <p:cNvPr id="240" name="Google Shape;240;p28"/>
          <p:cNvSpPr txBox="1"/>
          <p:nvPr/>
        </p:nvSpPr>
        <p:spPr>
          <a:xfrm>
            <a:off x="4274075" y="2911900"/>
            <a:ext cx="14163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is equivalent to </a:t>
            </a:r>
            <a:endParaRPr/>
          </a:p>
        </p:txBody>
      </p:sp>
      <p:sp>
        <p:nvSpPr>
          <p:cNvPr id="241" name="Google Shape;241;p28"/>
          <p:cNvSpPr txBox="1"/>
          <p:nvPr/>
        </p:nvSpPr>
        <p:spPr>
          <a:xfrm>
            <a:off x="807150" y="3535000"/>
            <a:ext cx="18054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Now let’s prove that  </a:t>
            </a:r>
            <a:endParaRPr/>
          </a:p>
        </p:txBody>
      </p:sp>
      <p:pic>
        <p:nvPicPr>
          <p:cNvPr id="242" name="Google Shape;242;p28"/>
          <p:cNvPicPr preferRelativeResize="0"/>
          <p:nvPr/>
        </p:nvPicPr>
        <p:blipFill rotWithShape="1">
          <a:blip r:embed="rId3">
            <a:alphaModFix/>
          </a:blip>
          <a:srcRect l="56800" t="5491" r="7688" b="52878"/>
          <a:stretch/>
        </p:blipFill>
        <p:spPr>
          <a:xfrm>
            <a:off x="2584350" y="3619535"/>
            <a:ext cx="1237750" cy="216925"/>
          </a:xfrm>
          <a:prstGeom prst="rect">
            <a:avLst/>
          </a:prstGeom>
          <a:noFill/>
          <a:ln>
            <a:noFill/>
          </a:ln>
        </p:spPr>
      </p:pic>
      <p:sp>
        <p:nvSpPr>
          <p:cNvPr id="243" name="Google Shape;243;p28"/>
          <p:cNvSpPr txBox="1"/>
          <p:nvPr/>
        </p:nvSpPr>
        <p:spPr>
          <a:xfrm>
            <a:off x="3962275" y="3496100"/>
            <a:ext cx="14163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is a solution of</a:t>
            </a:r>
            <a:endParaRPr/>
          </a:p>
        </p:txBody>
      </p:sp>
      <p:pic>
        <p:nvPicPr>
          <p:cNvPr id="244" name="Google Shape;244;p28"/>
          <p:cNvPicPr preferRelativeResize="0"/>
          <p:nvPr/>
        </p:nvPicPr>
        <p:blipFill rotWithShape="1">
          <a:blip r:embed="rId4">
            <a:alphaModFix/>
          </a:blip>
          <a:srcRect l="11847" b="31511"/>
          <a:stretch/>
        </p:blipFill>
        <p:spPr>
          <a:xfrm>
            <a:off x="5352372" y="3405704"/>
            <a:ext cx="2115900" cy="613200"/>
          </a:xfrm>
          <a:prstGeom prst="rect">
            <a:avLst/>
          </a:prstGeom>
          <a:noFill/>
          <a:ln>
            <a:noFill/>
          </a:ln>
        </p:spPr>
      </p:pic>
      <p:sp>
        <p:nvSpPr>
          <p:cNvPr id="245" name="Google Shape;245;p28"/>
          <p:cNvSpPr/>
          <p:nvPr/>
        </p:nvSpPr>
        <p:spPr>
          <a:xfrm>
            <a:off x="7409500" y="1107700"/>
            <a:ext cx="222900" cy="172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8"/>
          <p:cNvSpPr/>
          <p:nvPr/>
        </p:nvSpPr>
        <p:spPr>
          <a:xfrm>
            <a:off x="6298875" y="3375700"/>
            <a:ext cx="222900" cy="172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29"/>
          <p:cNvSpPr txBox="1">
            <a:spLocks noGrp="1"/>
          </p:cNvSpPr>
          <p:nvPr>
            <p:ph type="title"/>
          </p:nvPr>
        </p:nvSpPr>
        <p:spPr>
          <a:xfrm>
            <a:off x="214125" y="113500"/>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t>Task 3: Proof Laplace’s equation</a:t>
            </a:r>
            <a:endParaRPr/>
          </a:p>
          <a:p>
            <a:pPr marL="0" lvl="0" indent="0" algn="l" rtl="0">
              <a:spcBef>
                <a:spcPts val="0"/>
              </a:spcBef>
              <a:spcAft>
                <a:spcPts val="0"/>
              </a:spcAft>
              <a:buNone/>
            </a:pPr>
            <a:endParaRPr sz="2200"/>
          </a:p>
        </p:txBody>
      </p:sp>
      <p:pic>
        <p:nvPicPr>
          <p:cNvPr id="252" name="Google Shape;252;p29"/>
          <p:cNvPicPr preferRelativeResize="0"/>
          <p:nvPr/>
        </p:nvPicPr>
        <p:blipFill>
          <a:blip r:embed="rId3">
            <a:alphaModFix/>
          </a:blip>
          <a:stretch>
            <a:fillRect/>
          </a:stretch>
        </p:blipFill>
        <p:spPr>
          <a:xfrm>
            <a:off x="1271000" y="1031500"/>
            <a:ext cx="5975851" cy="541915"/>
          </a:xfrm>
          <a:prstGeom prst="rect">
            <a:avLst/>
          </a:prstGeom>
          <a:noFill/>
          <a:ln>
            <a:noFill/>
          </a:ln>
        </p:spPr>
      </p:pic>
      <p:pic>
        <p:nvPicPr>
          <p:cNvPr id="253" name="Google Shape;253;p29"/>
          <p:cNvPicPr preferRelativeResize="0"/>
          <p:nvPr/>
        </p:nvPicPr>
        <p:blipFill>
          <a:blip r:embed="rId4">
            <a:alphaModFix/>
          </a:blip>
          <a:stretch>
            <a:fillRect/>
          </a:stretch>
        </p:blipFill>
        <p:spPr>
          <a:xfrm>
            <a:off x="1652000" y="1790181"/>
            <a:ext cx="5542487" cy="270957"/>
          </a:xfrm>
          <a:prstGeom prst="rect">
            <a:avLst/>
          </a:prstGeom>
          <a:noFill/>
          <a:ln>
            <a:noFill/>
          </a:ln>
        </p:spPr>
      </p:pic>
      <p:pic>
        <p:nvPicPr>
          <p:cNvPr id="254" name="Google Shape;254;p29"/>
          <p:cNvPicPr preferRelativeResize="0"/>
          <p:nvPr/>
        </p:nvPicPr>
        <p:blipFill>
          <a:blip r:embed="rId5">
            <a:alphaModFix/>
          </a:blip>
          <a:stretch>
            <a:fillRect/>
          </a:stretch>
        </p:blipFill>
        <p:spPr>
          <a:xfrm>
            <a:off x="1652000" y="2277904"/>
            <a:ext cx="4459079" cy="677394"/>
          </a:xfrm>
          <a:prstGeom prst="rect">
            <a:avLst/>
          </a:prstGeom>
          <a:noFill/>
          <a:ln>
            <a:noFill/>
          </a:ln>
        </p:spPr>
      </p:pic>
      <p:sp>
        <p:nvSpPr>
          <p:cNvPr id="255" name="Google Shape;255;p29"/>
          <p:cNvSpPr txBox="1"/>
          <p:nvPr/>
        </p:nvSpPr>
        <p:spPr>
          <a:xfrm>
            <a:off x="6379125" y="2343150"/>
            <a:ext cx="20508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i="1"/>
              <a:t>(h</a:t>
            </a:r>
            <a:r>
              <a:rPr lang="en-GB" sz="1100" i="1" baseline="-25000"/>
              <a:t>i </a:t>
            </a:r>
            <a:r>
              <a:rPr lang="en-GB" sz="1100" i="1"/>
              <a:t>h</a:t>
            </a:r>
            <a:r>
              <a:rPr lang="en-GB" sz="1100" i="1" baseline="-25000"/>
              <a:t>j </a:t>
            </a:r>
            <a:r>
              <a:rPr lang="en-GB" sz="1100" i="1"/>
              <a:t>are 1 for images, distance between pixels)</a:t>
            </a:r>
            <a:endParaRPr sz="1100" i="1"/>
          </a:p>
        </p:txBody>
      </p:sp>
      <p:pic>
        <p:nvPicPr>
          <p:cNvPr id="256" name="Google Shape;256;p29"/>
          <p:cNvPicPr preferRelativeResize="0"/>
          <p:nvPr/>
        </p:nvPicPr>
        <p:blipFill>
          <a:blip r:embed="rId6">
            <a:alphaModFix/>
          </a:blip>
          <a:stretch>
            <a:fillRect/>
          </a:stretch>
        </p:blipFill>
        <p:spPr>
          <a:xfrm>
            <a:off x="1660123" y="3183901"/>
            <a:ext cx="4339750" cy="229075"/>
          </a:xfrm>
          <a:prstGeom prst="rect">
            <a:avLst/>
          </a:prstGeom>
          <a:noFill/>
          <a:ln>
            <a:noFill/>
          </a:ln>
        </p:spPr>
      </p:pic>
      <p:sp>
        <p:nvSpPr>
          <p:cNvPr id="257" name="Google Shape;257;p29"/>
          <p:cNvSpPr txBox="1"/>
          <p:nvPr/>
        </p:nvSpPr>
        <p:spPr>
          <a:xfrm>
            <a:off x="654750" y="3764175"/>
            <a:ext cx="34062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And this equation is the same solution to </a:t>
            </a:r>
            <a:endParaRPr/>
          </a:p>
        </p:txBody>
      </p:sp>
      <p:pic>
        <p:nvPicPr>
          <p:cNvPr id="258" name="Google Shape;258;p29"/>
          <p:cNvPicPr preferRelativeResize="0"/>
          <p:nvPr/>
        </p:nvPicPr>
        <p:blipFill rotWithShape="1">
          <a:blip r:embed="rId7">
            <a:alphaModFix/>
          </a:blip>
          <a:srcRect l="11847" b="31511"/>
          <a:stretch/>
        </p:blipFill>
        <p:spPr>
          <a:xfrm>
            <a:off x="4022187" y="3672042"/>
            <a:ext cx="2115900" cy="613200"/>
          </a:xfrm>
          <a:prstGeom prst="rect">
            <a:avLst/>
          </a:prstGeom>
          <a:noFill/>
          <a:ln>
            <a:noFill/>
          </a:ln>
        </p:spPr>
      </p:pic>
      <p:sp>
        <p:nvSpPr>
          <p:cNvPr id="259" name="Google Shape;259;p29"/>
          <p:cNvSpPr txBox="1"/>
          <p:nvPr/>
        </p:nvSpPr>
        <p:spPr>
          <a:xfrm>
            <a:off x="6195413" y="3747898"/>
            <a:ext cx="1864500" cy="46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from slides 5 and 6.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0"/>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Conclusions</a:t>
            </a:r>
            <a:endParaRPr/>
          </a:p>
          <a:p>
            <a:pPr marL="0" lvl="0" indent="0" algn="l" rtl="0">
              <a:spcBef>
                <a:spcPts val="0"/>
              </a:spcBef>
              <a:spcAft>
                <a:spcPts val="0"/>
              </a:spcAft>
              <a:buNone/>
            </a:pPr>
            <a:endParaRPr sz="2200"/>
          </a:p>
        </p:txBody>
      </p:sp>
      <p:sp>
        <p:nvSpPr>
          <p:cNvPr id="265" name="Google Shape;265;p30"/>
          <p:cNvSpPr txBox="1">
            <a:spLocks noGrp="1"/>
          </p:cNvSpPr>
          <p:nvPr>
            <p:ph type="body" idx="1"/>
          </p:nvPr>
        </p:nvSpPr>
        <p:spPr>
          <a:xfrm>
            <a:off x="389000" y="1014800"/>
            <a:ext cx="8320500" cy="390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Image inpainting problem implemented through optimization with great results. Even images with low number of pixels available are restored and original image can be deduced.</a:t>
            </a:r>
            <a:endParaRPr/>
          </a:p>
          <a:p>
            <a:pPr marL="457200" lvl="0" indent="-342900" algn="l" rtl="0">
              <a:spcBef>
                <a:spcPts val="1000"/>
              </a:spcBef>
              <a:spcAft>
                <a:spcPts val="1000"/>
              </a:spcAft>
              <a:buSzPts val="1800"/>
              <a:buChar char="●"/>
            </a:pPr>
            <a:r>
              <a:rPr lang="en-GB"/>
              <a:t>Solution image contains some artifacts generated by the Image inpainting algorithm.</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31"/>
          <p:cNvSpPr txBox="1">
            <a:spLocks noGrp="1"/>
          </p:cNvSpPr>
          <p:nvPr>
            <p:ph type="title"/>
          </p:nvPr>
        </p:nvSpPr>
        <p:spPr>
          <a:xfrm>
            <a:off x="512700" y="1893300"/>
            <a:ext cx="84885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Week 2: Poisson editing</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Introduction</a:t>
            </a:r>
            <a:endParaRPr/>
          </a:p>
        </p:txBody>
      </p:sp>
      <p:sp>
        <p:nvSpPr>
          <p:cNvPr id="66" name="Google Shape;66;p14"/>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a:solidFill>
                  <a:srgbClr val="24292E"/>
                </a:solidFill>
                <a:latin typeface="Arial"/>
                <a:ea typeface="Arial"/>
                <a:cs typeface="Arial"/>
                <a:sym typeface="Arial"/>
              </a:rPr>
              <a:t>In this project we will implement optimization algorithms used in computer vision. The goal is to solve the  image inpainting and completion problem.</a:t>
            </a:r>
            <a:endParaRPr sz="1400">
              <a:solidFill>
                <a:srgbClr val="24292E"/>
              </a:solidFill>
              <a:latin typeface="Arial"/>
              <a:ea typeface="Arial"/>
              <a:cs typeface="Arial"/>
              <a:sym typeface="Arial"/>
            </a:endParaRPr>
          </a:p>
          <a:p>
            <a:pPr marL="0" lvl="0" indent="0" algn="l" rtl="0">
              <a:spcBef>
                <a:spcPts val="1200"/>
              </a:spcBef>
              <a:spcAft>
                <a:spcPts val="0"/>
              </a:spcAft>
              <a:buNone/>
            </a:pPr>
            <a:r>
              <a:rPr lang="en-GB" sz="1400">
                <a:solidFill>
                  <a:srgbClr val="24292E"/>
                </a:solidFill>
                <a:latin typeface="Arial"/>
                <a:ea typeface="Arial"/>
                <a:cs typeface="Arial"/>
                <a:sym typeface="Arial"/>
              </a:rPr>
              <a:t>This project is developed for the course </a:t>
            </a:r>
            <a:r>
              <a:rPr lang="en-GB" sz="1400" i="1">
                <a:solidFill>
                  <a:srgbClr val="24292E"/>
                </a:solidFill>
                <a:latin typeface="Arial"/>
                <a:ea typeface="Arial"/>
                <a:cs typeface="Arial"/>
                <a:sym typeface="Arial"/>
              </a:rPr>
              <a:t>M2: Optimization and Inference Techniques for Computer Vision</a:t>
            </a:r>
            <a:r>
              <a:rPr lang="en-GB" sz="1400">
                <a:solidFill>
                  <a:srgbClr val="24292E"/>
                </a:solidFill>
                <a:latin typeface="Arial"/>
                <a:ea typeface="Arial"/>
                <a:cs typeface="Arial"/>
                <a:sym typeface="Arial"/>
              </a:rPr>
              <a:t> under the </a:t>
            </a:r>
            <a:r>
              <a:rPr lang="en-GB" sz="1400" i="1">
                <a:solidFill>
                  <a:srgbClr val="24292E"/>
                </a:solidFill>
                <a:latin typeface="Arial"/>
                <a:ea typeface="Arial"/>
                <a:cs typeface="Arial"/>
                <a:sym typeface="Arial"/>
              </a:rPr>
              <a:t>Master in Computer Vision</a:t>
            </a:r>
            <a:r>
              <a:rPr lang="en-GB" sz="1400">
                <a:solidFill>
                  <a:srgbClr val="24292E"/>
                </a:solidFill>
                <a:latin typeface="Arial"/>
                <a:ea typeface="Arial"/>
                <a:cs typeface="Arial"/>
                <a:sym typeface="Arial"/>
              </a:rPr>
              <a:t> by </a:t>
            </a:r>
            <a:r>
              <a:rPr lang="en-GB" sz="1400" i="1">
                <a:solidFill>
                  <a:srgbClr val="24292E"/>
                </a:solidFill>
                <a:latin typeface="Arial"/>
                <a:ea typeface="Arial"/>
                <a:cs typeface="Arial"/>
                <a:sym typeface="Arial"/>
              </a:rPr>
              <a:t>Universitat Autònoma de Barcelona (UAB</a:t>
            </a:r>
            <a:r>
              <a:rPr lang="en-GB" sz="1400">
                <a:solidFill>
                  <a:srgbClr val="24292E"/>
                </a:solidFill>
                <a:latin typeface="Arial"/>
                <a:ea typeface="Arial"/>
                <a:cs typeface="Arial"/>
                <a:sym typeface="Arial"/>
              </a:rPr>
              <a:t>).</a:t>
            </a:r>
            <a:endParaRPr sz="1400">
              <a:solidFill>
                <a:srgbClr val="24292E"/>
              </a:solidFill>
              <a:latin typeface="Arial"/>
              <a:ea typeface="Arial"/>
              <a:cs typeface="Arial"/>
              <a:sym typeface="Arial"/>
            </a:endParaRPr>
          </a:p>
          <a:p>
            <a:pPr marL="0" lvl="0" indent="0" algn="l" rtl="0">
              <a:spcBef>
                <a:spcPts val="1200"/>
              </a:spcBef>
              <a:spcAft>
                <a:spcPts val="1200"/>
              </a:spcAft>
              <a:buNone/>
            </a:pPr>
            <a:r>
              <a:rPr lang="en-GB" sz="1400">
                <a:solidFill>
                  <a:srgbClr val="24292E"/>
                </a:solidFill>
                <a:latin typeface="Arial"/>
                <a:ea typeface="Arial"/>
                <a:cs typeface="Arial"/>
                <a:sym typeface="Arial"/>
              </a:rPr>
              <a:t>These slides contain the experiments done as well as their conclusions.</a:t>
            </a:r>
            <a:endParaRPr sz="1400">
              <a:solidFill>
                <a:srgbClr val="24292E"/>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2"/>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Index</a:t>
            </a:r>
            <a:endParaRPr/>
          </a:p>
        </p:txBody>
      </p:sp>
      <p:sp>
        <p:nvSpPr>
          <p:cNvPr id="276" name="Google Shape;276;p32"/>
          <p:cNvSpPr txBox="1">
            <a:spLocks noGrp="1"/>
          </p:cNvSpPr>
          <p:nvPr>
            <p:ph type="body" idx="1"/>
          </p:nvPr>
        </p:nvSpPr>
        <p:spPr>
          <a:xfrm>
            <a:off x="311700" y="1171600"/>
            <a:ext cx="8520600" cy="36837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0"/>
              </a:spcBef>
              <a:spcAft>
                <a:spcPts val="0"/>
              </a:spcAft>
              <a:buClr>
                <a:srgbClr val="000000"/>
              </a:buClr>
              <a:buSzPts val="2000"/>
              <a:buChar char="●"/>
            </a:pPr>
            <a:r>
              <a:rPr lang="en-GB" sz="2000">
                <a:solidFill>
                  <a:srgbClr val="000000"/>
                </a:solidFill>
              </a:rPr>
              <a:t>Task 1: Seamless cloning techniques from Patrick Perez paper</a:t>
            </a:r>
            <a:endParaRPr sz="2000">
              <a:solidFill>
                <a:srgbClr val="000000"/>
              </a:solidFill>
            </a:endParaRPr>
          </a:p>
          <a:p>
            <a:pPr marL="457200" lvl="0" indent="-355600" algn="l" rtl="0">
              <a:lnSpc>
                <a:spcPct val="100000"/>
              </a:lnSpc>
              <a:spcBef>
                <a:spcPts val="1000"/>
              </a:spcBef>
              <a:spcAft>
                <a:spcPts val="0"/>
              </a:spcAft>
              <a:buClr>
                <a:srgbClr val="000000"/>
              </a:buClr>
              <a:buSzPts val="2000"/>
              <a:buChar char="●"/>
            </a:pPr>
            <a:r>
              <a:rPr lang="en-GB" sz="2000">
                <a:solidFill>
                  <a:srgbClr val="000000"/>
                </a:solidFill>
              </a:rPr>
              <a:t>Task 2: Implementation of importing gradients method</a:t>
            </a:r>
            <a:endParaRPr sz="2000">
              <a:solidFill>
                <a:srgbClr val="000000"/>
              </a:solidFill>
            </a:endParaRPr>
          </a:p>
          <a:p>
            <a:pPr marL="457200" lvl="0" indent="-355600" algn="l" rtl="0">
              <a:lnSpc>
                <a:spcPct val="100000"/>
              </a:lnSpc>
              <a:spcBef>
                <a:spcPts val="1000"/>
              </a:spcBef>
              <a:spcAft>
                <a:spcPts val="0"/>
              </a:spcAft>
              <a:buClr>
                <a:srgbClr val="000000"/>
              </a:buClr>
              <a:buSzPts val="2000"/>
              <a:buChar char="●"/>
            </a:pPr>
            <a:r>
              <a:rPr lang="en-GB" sz="2000">
                <a:solidFill>
                  <a:srgbClr val="000000"/>
                </a:solidFill>
              </a:rPr>
              <a:t>Task 3: Importing gradients method results</a:t>
            </a:r>
            <a:endParaRPr sz="2000">
              <a:solidFill>
                <a:srgbClr val="000000"/>
              </a:solidFill>
            </a:endParaRPr>
          </a:p>
          <a:p>
            <a:pPr marL="457200" lvl="0" indent="-355600" algn="l" rtl="0">
              <a:lnSpc>
                <a:spcPct val="100000"/>
              </a:lnSpc>
              <a:spcBef>
                <a:spcPts val="1000"/>
              </a:spcBef>
              <a:spcAft>
                <a:spcPts val="0"/>
              </a:spcAft>
              <a:buClr>
                <a:srgbClr val="000000"/>
              </a:buClr>
              <a:buSzPts val="2000"/>
              <a:buChar char="●"/>
            </a:pPr>
            <a:r>
              <a:rPr lang="en-GB" sz="2000">
                <a:solidFill>
                  <a:srgbClr val="000000"/>
                </a:solidFill>
              </a:rPr>
              <a:t>Task 4: Results on our own images</a:t>
            </a:r>
            <a:endParaRPr sz="2000">
              <a:solidFill>
                <a:srgbClr val="000000"/>
              </a:solidFill>
            </a:endParaRPr>
          </a:p>
          <a:p>
            <a:pPr marL="457200" lvl="0" indent="-355600" algn="l" rtl="0">
              <a:lnSpc>
                <a:spcPct val="100000"/>
              </a:lnSpc>
              <a:spcBef>
                <a:spcPts val="1000"/>
              </a:spcBef>
              <a:spcAft>
                <a:spcPts val="0"/>
              </a:spcAft>
              <a:buClr>
                <a:srgbClr val="000000"/>
              </a:buClr>
              <a:buSzPts val="2000"/>
              <a:buChar char="●"/>
            </a:pPr>
            <a:r>
              <a:rPr lang="en-GB" sz="2000">
                <a:solidFill>
                  <a:srgbClr val="000000"/>
                </a:solidFill>
              </a:rPr>
              <a:t>Task 5: Implementation of mixing gradients method</a:t>
            </a:r>
            <a:endParaRPr sz="2000">
              <a:solidFill>
                <a:srgbClr val="000000"/>
              </a:solidFill>
            </a:endParaRPr>
          </a:p>
          <a:p>
            <a:pPr marL="457200" lvl="0" indent="-355600" algn="l" rtl="0">
              <a:lnSpc>
                <a:spcPct val="100000"/>
              </a:lnSpc>
              <a:spcBef>
                <a:spcPts val="1000"/>
              </a:spcBef>
              <a:spcAft>
                <a:spcPts val="0"/>
              </a:spcAft>
              <a:buClr>
                <a:srgbClr val="000000"/>
              </a:buClr>
              <a:buSzPts val="2000"/>
              <a:buChar char="●"/>
            </a:pPr>
            <a:r>
              <a:rPr lang="en-GB" sz="2000">
                <a:solidFill>
                  <a:srgbClr val="000000"/>
                </a:solidFill>
              </a:rPr>
              <a:t>Task 6: Mixing gradients results</a:t>
            </a:r>
            <a:endParaRPr sz="2000">
              <a:solidFill>
                <a:srgbClr val="000000"/>
              </a:solidFill>
            </a:endParaRPr>
          </a:p>
          <a:p>
            <a:pPr marL="457200" lvl="0" indent="-355600" algn="l" rtl="0">
              <a:lnSpc>
                <a:spcPct val="100000"/>
              </a:lnSpc>
              <a:spcBef>
                <a:spcPts val="1000"/>
              </a:spcBef>
              <a:spcAft>
                <a:spcPts val="0"/>
              </a:spcAft>
              <a:buClr>
                <a:srgbClr val="000000"/>
              </a:buClr>
              <a:buSzPts val="2000"/>
              <a:buChar char="●"/>
            </a:pPr>
            <a:r>
              <a:rPr lang="en-GB" sz="2200"/>
              <a:t>Conclusions</a:t>
            </a:r>
            <a:endParaRPr sz="2000">
              <a:solidFill>
                <a:srgbClr val="000000"/>
              </a:solidFill>
            </a:endParaRPr>
          </a:p>
          <a:p>
            <a:pPr marL="0" lvl="0" indent="0" algn="l" rtl="0">
              <a:lnSpc>
                <a:spcPct val="100000"/>
              </a:lnSpc>
              <a:spcBef>
                <a:spcPts val="0"/>
              </a:spcBef>
              <a:spcAft>
                <a:spcPts val="0"/>
              </a:spcAft>
              <a:buNone/>
            </a:pPr>
            <a:endParaRPr sz="2000">
              <a:solidFill>
                <a:srgbClr val="000000"/>
              </a:solidFill>
            </a:endParaRPr>
          </a:p>
          <a:p>
            <a:pPr marL="0" lvl="0" indent="0" algn="l" rtl="0">
              <a:lnSpc>
                <a:spcPct val="100000"/>
              </a:lnSpc>
              <a:spcBef>
                <a:spcPts val="1000"/>
              </a:spcBef>
              <a:spcAft>
                <a:spcPts val="1000"/>
              </a:spcAft>
              <a:buNone/>
            </a:pPr>
            <a:endParaRPr sz="20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3"/>
          <p:cNvSpPr txBox="1"/>
          <p:nvPr/>
        </p:nvSpPr>
        <p:spPr>
          <a:xfrm>
            <a:off x="3896075" y="590575"/>
            <a:ext cx="5007300" cy="388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Criteria to define the problem:</a:t>
            </a:r>
            <a:endParaRPr/>
          </a:p>
          <a:p>
            <a:pPr marL="0" lvl="0" indent="0" algn="l" rtl="0">
              <a:spcBef>
                <a:spcPts val="0"/>
              </a:spcBef>
              <a:spcAft>
                <a:spcPts val="0"/>
              </a:spcAft>
              <a:buNone/>
            </a:pPr>
            <a:endParaRPr/>
          </a:p>
          <a:p>
            <a:pPr marL="457200" lvl="0" indent="-317500" algn="l" rtl="0">
              <a:spcBef>
                <a:spcPts val="0"/>
              </a:spcBef>
              <a:spcAft>
                <a:spcPts val="0"/>
              </a:spcAft>
              <a:buSzPts val="1400"/>
              <a:buAutoNum type="arabicPeriod"/>
            </a:pPr>
            <a:r>
              <a:rPr lang="en-GB"/>
              <a:t>Transition from src to dst images must be smooth</a:t>
            </a:r>
            <a:endParaRPr/>
          </a:p>
          <a:p>
            <a:pPr marL="457200" lvl="0" indent="-317500" algn="l" rtl="0">
              <a:spcBef>
                <a:spcPts val="0"/>
              </a:spcBef>
              <a:spcAft>
                <a:spcPts val="0"/>
              </a:spcAft>
              <a:buSzPts val="1400"/>
              <a:buAutoNum type="arabicPeriod"/>
            </a:pPr>
            <a:r>
              <a:rPr lang="en-GB"/>
              <a:t>Details (gradient) of dst image must be kept</a:t>
            </a:r>
            <a:endParaRPr/>
          </a:p>
          <a:p>
            <a:pPr marL="0" lvl="0" indent="0" algn="l" rtl="0">
              <a:spcBef>
                <a:spcPts val="0"/>
              </a:spcBef>
              <a:spcAft>
                <a:spcPts val="0"/>
              </a:spcAft>
              <a:buNone/>
            </a:pPr>
            <a:endParaRPr/>
          </a:p>
          <a:p>
            <a:pPr marL="0" lvl="0" indent="0" algn="l" rtl="0">
              <a:spcBef>
                <a:spcPts val="0"/>
              </a:spcBef>
              <a:spcAft>
                <a:spcPts val="0"/>
              </a:spcAft>
              <a:buNone/>
            </a:pPr>
            <a:r>
              <a:rPr lang="en-GB"/>
              <a:t>Mathematically, criteria can be expressed as the minimization problem</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which can be solved by the Poisson equation with Dirichlet boundary conditions </a:t>
            </a:r>
            <a:endParaRPr/>
          </a:p>
        </p:txBody>
      </p:sp>
      <p:sp>
        <p:nvSpPr>
          <p:cNvPr id="282" name="Google Shape;282;p33"/>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1: </a:t>
            </a:r>
            <a:r>
              <a:rPr lang="en-GB" sz="2000"/>
              <a:t>Seamless cloning techniques from Patrick Perez paper</a:t>
            </a:r>
            <a:endParaRPr/>
          </a:p>
          <a:p>
            <a:pPr marL="0" lvl="0" indent="0" algn="l" rtl="0">
              <a:spcBef>
                <a:spcPts val="0"/>
              </a:spcBef>
              <a:spcAft>
                <a:spcPts val="0"/>
              </a:spcAft>
              <a:buNone/>
            </a:pPr>
            <a:endParaRPr sz="2200"/>
          </a:p>
        </p:txBody>
      </p:sp>
      <p:sp>
        <p:nvSpPr>
          <p:cNvPr id="283" name="Google Shape;283;p33"/>
          <p:cNvSpPr txBox="1"/>
          <p:nvPr/>
        </p:nvSpPr>
        <p:spPr>
          <a:xfrm>
            <a:off x="2535300" y="4775050"/>
            <a:ext cx="6608700" cy="35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t>Source: Patrick Pérez, Michel Gangnet, and Andrew Blake. 2003. Poisson image editing. ACM Trans. Graph. 22, 3 (July 2003), 313-318</a:t>
            </a:r>
            <a:endParaRPr sz="800" b="1"/>
          </a:p>
        </p:txBody>
      </p:sp>
      <p:sp>
        <p:nvSpPr>
          <p:cNvPr id="284" name="Google Shape;284;p33"/>
          <p:cNvSpPr txBox="1"/>
          <p:nvPr/>
        </p:nvSpPr>
        <p:spPr>
          <a:xfrm>
            <a:off x="187175" y="607425"/>
            <a:ext cx="3571800" cy="77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Patrick’s paper describes a set of tools to achieve seamless importation of source image regions into a destination region.</a:t>
            </a:r>
            <a:endParaRPr/>
          </a:p>
        </p:txBody>
      </p:sp>
      <p:pic>
        <p:nvPicPr>
          <p:cNvPr id="285" name="Google Shape;285;p33"/>
          <p:cNvPicPr preferRelativeResize="0"/>
          <p:nvPr/>
        </p:nvPicPr>
        <p:blipFill>
          <a:blip r:embed="rId3">
            <a:alphaModFix/>
          </a:blip>
          <a:stretch>
            <a:fillRect/>
          </a:stretch>
        </p:blipFill>
        <p:spPr>
          <a:xfrm>
            <a:off x="4519775" y="4013926"/>
            <a:ext cx="3332439" cy="436600"/>
          </a:xfrm>
          <a:prstGeom prst="rect">
            <a:avLst/>
          </a:prstGeom>
          <a:noFill/>
          <a:ln>
            <a:noFill/>
          </a:ln>
        </p:spPr>
      </p:pic>
      <p:pic>
        <p:nvPicPr>
          <p:cNvPr id="286" name="Google Shape;286;p33"/>
          <p:cNvPicPr preferRelativeResize="0"/>
          <p:nvPr/>
        </p:nvPicPr>
        <p:blipFill>
          <a:blip r:embed="rId4">
            <a:alphaModFix/>
          </a:blip>
          <a:stretch>
            <a:fillRect/>
          </a:stretch>
        </p:blipFill>
        <p:spPr>
          <a:xfrm>
            <a:off x="4671025" y="2289775"/>
            <a:ext cx="2976825" cy="436600"/>
          </a:xfrm>
          <a:prstGeom prst="rect">
            <a:avLst/>
          </a:prstGeom>
          <a:noFill/>
          <a:ln>
            <a:noFill/>
          </a:ln>
        </p:spPr>
      </p:pic>
      <p:pic>
        <p:nvPicPr>
          <p:cNvPr id="287" name="Google Shape;287;p33"/>
          <p:cNvPicPr preferRelativeResize="0"/>
          <p:nvPr/>
        </p:nvPicPr>
        <p:blipFill>
          <a:blip r:embed="rId5">
            <a:alphaModFix/>
          </a:blip>
          <a:stretch>
            <a:fillRect/>
          </a:stretch>
        </p:blipFill>
        <p:spPr>
          <a:xfrm>
            <a:off x="487126" y="3384550"/>
            <a:ext cx="2688400" cy="1402249"/>
          </a:xfrm>
          <a:prstGeom prst="rect">
            <a:avLst/>
          </a:prstGeom>
          <a:noFill/>
          <a:ln>
            <a:noFill/>
          </a:ln>
        </p:spPr>
      </p:pic>
      <p:pic>
        <p:nvPicPr>
          <p:cNvPr id="288" name="Google Shape;288;p33"/>
          <p:cNvPicPr preferRelativeResize="0"/>
          <p:nvPr/>
        </p:nvPicPr>
        <p:blipFill>
          <a:blip r:embed="rId6">
            <a:alphaModFix/>
          </a:blip>
          <a:stretch>
            <a:fillRect/>
          </a:stretch>
        </p:blipFill>
        <p:spPr>
          <a:xfrm>
            <a:off x="639525" y="1438300"/>
            <a:ext cx="2353201" cy="1440325"/>
          </a:xfrm>
          <a:prstGeom prst="rect">
            <a:avLst/>
          </a:prstGeom>
          <a:noFill/>
          <a:ln>
            <a:noFill/>
          </a:ln>
        </p:spPr>
      </p:pic>
      <p:sp>
        <p:nvSpPr>
          <p:cNvPr id="289" name="Google Shape;289;p33"/>
          <p:cNvSpPr txBox="1"/>
          <p:nvPr/>
        </p:nvSpPr>
        <p:spPr>
          <a:xfrm>
            <a:off x="187175" y="2802425"/>
            <a:ext cx="3571800" cy="77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Image interpolation is used by means of a guidance vector field </a:t>
            </a:r>
            <a:r>
              <a:rPr lang="en-GB" b="1"/>
              <a:t>v</a:t>
            </a:r>
            <a:endParaRPr b="1"/>
          </a:p>
        </p:txBody>
      </p:sp>
      <p:sp>
        <p:nvSpPr>
          <p:cNvPr id="290" name="Google Shape;290;p33"/>
          <p:cNvSpPr txBox="1"/>
          <p:nvPr/>
        </p:nvSpPr>
        <p:spPr>
          <a:xfrm>
            <a:off x="6502625" y="2878625"/>
            <a:ext cx="993000" cy="35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t>Criteria 1</a:t>
            </a:r>
            <a:endParaRPr sz="1100"/>
          </a:p>
        </p:txBody>
      </p:sp>
      <p:cxnSp>
        <p:nvCxnSpPr>
          <p:cNvPr id="291" name="Google Shape;291;p33"/>
          <p:cNvCxnSpPr>
            <a:stCxn id="290" idx="0"/>
          </p:cNvCxnSpPr>
          <p:nvPr/>
        </p:nvCxnSpPr>
        <p:spPr>
          <a:xfrm rot="10800000">
            <a:off x="6978725" y="2661125"/>
            <a:ext cx="20400" cy="217500"/>
          </a:xfrm>
          <a:prstGeom prst="straightConnector1">
            <a:avLst/>
          </a:prstGeom>
          <a:noFill/>
          <a:ln w="9525" cap="flat" cmpd="sng">
            <a:solidFill>
              <a:schemeClr val="dk2"/>
            </a:solidFill>
            <a:prstDash val="solid"/>
            <a:round/>
            <a:headEnd type="none" w="med" len="med"/>
            <a:tailEnd type="triangle" w="med" len="med"/>
          </a:ln>
        </p:spPr>
      </p:cxnSp>
      <p:sp>
        <p:nvSpPr>
          <p:cNvPr id="292" name="Google Shape;292;p33"/>
          <p:cNvSpPr txBox="1"/>
          <p:nvPr/>
        </p:nvSpPr>
        <p:spPr>
          <a:xfrm>
            <a:off x="5283425" y="2878625"/>
            <a:ext cx="993000" cy="358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a:t>Criteria 2</a:t>
            </a:r>
            <a:endParaRPr sz="1100"/>
          </a:p>
        </p:txBody>
      </p:sp>
      <p:cxnSp>
        <p:nvCxnSpPr>
          <p:cNvPr id="293" name="Google Shape;293;p33"/>
          <p:cNvCxnSpPr>
            <a:stCxn id="292" idx="0"/>
          </p:cNvCxnSpPr>
          <p:nvPr/>
        </p:nvCxnSpPr>
        <p:spPr>
          <a:xfrm rot="10800000">
            <a:off x="5759525" y="2661125"/>
            <a:ext cx="20400" cy="217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4"/>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1: </a:t>
            </a:r>
            <a:r>
              <a:rPr lang="en-GB" sz="2000"/>
              <a:t>Seamless cloning techniques from Patrick Perez paper</a:t>
            </a:r>
            <a:endParaRPr/>
          </a:p>
          <a:p>
            <a:pPr marL="0" lvl="0" indent="0" algn="l" rtl="0">
              <a:spcBef>
                <a:spcPts val="0"/>
              </a:spcBef>
              <a:spcAft>
                <a:spcPts val="0"/>
              </a:spcAft>
              <a:buNone/>
            </a:pPr>
            <a:endParaRPr sz="2200"/>
          </a:p>
        </p:txBody>
      </p:sp>
      <p:sp>
        <p:nvSpPr>
          <p:cNvPr id="299" name="Google Shape;299;p34"/>
          <p:cNvSpPr txBox="1"/>
          <p:nvPr/>
        </p:nvSpPr>
        <p:spPr>
          <a:xfrm>
            <a:off x="2535300" y="4775050"/>
            <a:ext cx="6608700" cy="35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t>Source: Patrick Pérez, Michel Gangnet, and Andrew Blake. 2003. Poisson image editing. ACM Trans. Graph. 22, 3 (July 2003), 313-318</a:t>
            </a:r>
            <a:endParaRPr sz="800" b="1"/>
          </a:p>
        </p:txBody>
      </p:sp>
      <p:sp>
        <p:nvSpPr>
          <p:cNvPr id="300" name="Google Shape;300;p34"/>
          <p:cNvSpPr txBox="1"/>
          <p:nvPr/>
        </p:nvSpPr>
        <p:spPr>
          <a:xfrm>
            <a:off x="187175" y="836025"/>
            <a:ext cx="8520600" cy="426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Two techniques are described to perform Seamless cloning:</a:t>
            </a:r>
            <a:endParaRPr/>
          </a:p>
        </p:txBody>
      </p:sp>
      <p:pic>
        <p:nvPicPr>
          <p:cNvPr id="301" name="Google Shape;301;p34"/>
          <p:cNvPicPr preferRelativeResize="0"/>
          <p:nvPr/>
        </p:nvPicPr>
        <p:blipFill>
          <a:blip r:embed="rId3">
            <a:alphaModFix/>
          </a:blip>
          <a:stretch>
            <a:fillRect/>
          </a:stretch>
        </p:blipFill>
        <p:spPr>
          <a:xfrm>
            <a:off x="6148925" y="2525125"/>
            <a:ext cx="2756951" cy="2244025"/>
          </a:xfrm>
          <a:prstGeom prst="rect">
            <a:avLst/>
          </a:prstGeom>
          <a:noFill/>
          <a:ln>
            <a:noFill/>
          </a:ln>
        </p:spPr>
      </p:pic>
      <p:sp>
        <p:nvSpPr>
          <p:cNvPr id="302" name="Google Shape;302;p34"/>
          <p:cNvSpPr txBox="1"/>
          <p:nvPr/>
        </p:nvSpPr>
        <p:spPr>
          <a:xfrm>
            <a:off x="387900" y="1451100"/>
            <a:ext cx="8136000" cy="41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i="1"/>
              <a:t>Importing gradients:</a:t>
            </a:r>
            <a:r>
              <a:rPr lang="en-GB"/>
              <a:t> where the guidance field </a:t>
            </a:r>
            <a:r>
              <a:rPr lang="en-GB" b="1"/>
              <a:t>v</a:t>
            </a:r>
            <a:r>
              <a:rPr lang="en-GB"/>
              <a:t> is the gradient field taken from the src image </a:t>
            </a:r>
            <a:r>
              <a:rPr lang="en-GB" b="1"/>
              <a:t>g</a:t>
            </a:r>
            <a:endParaRPr b="1"/>
          </a:p>
        </p:txBody>
      </p:sp>
      <p:pic>
        <p:nvPicPr>
          <p:cNvPr id="303" name="Google Shape;303;p34"/>
          <p:cNvPicPr preferRelativeResize="0"/>
          <p:nvPr/>
        </p:nvPicPr>
        <p:blipFill>
          <a:blip r:embed="rId4">
            <a:alphaModFix/>
          </a:blip>
          <a:stretch>
            <a:fillRect/>
          </a:stretch>
        </p:blipFill>
        <p:spPr>
          <a:xfrm>
            <a:off x="762000" y="3679200"/>
            <a:ext cx="4972050" cy="590550"/>
          </a:xfrm>
          <a:prstGeom prst="rect">
            <a:avLst/>
          </a:prstGeom>
          <a:noFill/>
          <a:ln>
            <a:noFill/>
          </a:ln>
        </p:spPr>
      </p:pic>
      <p:pic>
        <p:nvPicPr>
          <p:cNvPr id="304" name="Google Shape;304;p34"/>
          <p:cNvPicPr preferRelativeResize="0"/>
          <p:nvPr/>
        </p:nvPicPr>
        <p:blipFill>
          <a:blip r:embed="rId5">
            <a:alphaModFix/>
          </a:blip>
          <a:stretch>
            <a:fillRect/>
          </a:stretch>
        </p:blipFill>
        <p:spPr>
          <a:xfrm>
            <a:off x="5016225" y="1874925"/>
            <a:ext cx="3324225" cy="419100"/>
          </a:xfrm>
          <a:prstGeom prst="rect">
            <a:avLst/>
          </a:prstGeom>
          <a:noFill/>
          <a:ln>
            <a:noFill/>
          </a:ln>
        </p:spPr>
      </p:pic>
      <p:pic>
        <p:nvPicPr>
          <p:cNvPr id="305" name="Google Shape;305;p34"/>
          <p:cNvPicPr preferRelativeResize="0"/>
          <p:nvPr/>
        </p:nvPicPr>
        <p:blipFill>
          <a:blip r:embed="rId6">
            <a:alphaModFix/>
          </a:blip>
          <a:stretch>
            <a:fillRect/>
          </a:stretch>
        </p:blipFill>
        <p:spPr>
          <a:xfrm>
            <a:off x="1328075" y="1922550"/>
            <a:ext cx="1038225" cy="323850"/>
          </a:xfrm>
          <a:prstGeom prst="rect">
            <a:avLst/>
          </a:prstGeom>
          <a:noFill/>
          <a:ln>
            <a:noFill/>
          </a:ln>
        </p:spPr>
      </p:pic>
      <p:sp>
        <p:nvSpPr>
          <p:cNvPr id="306" name="Google Shape;306;p34"/>
          <p:cNvSpPr txBox="1"/>
          <p:nvPr/>
        </p:nvSpPr>
        <p:spPr>
          <a:xfrm>
            <a:off x="2373475" y="1888850"/>
            <a:ext cx="2757000" cy="293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With the new problem solution </a:t>
            </a:r>
            <a:endParaRPr/>
          </a:p>
        </p:txBody>
      </p:sp>
      <p:sp>
        <p:nvSpPr>
          <p:cNvPr id="307" name="Google Shape;307;p34"/>
          <p:cNvSpPr txBox="1"/>
          <p:nvPr/>
        </p:nvSpPr>
        <p:spPr>
          <a:xfrm>
            <a:off x="387900" y="2822700"/>
            <a:ext cx="5547900" cy="85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i="1"/>
              <a:t>Mixing gradients:</a:t>
            </a:r>
            <a:r>
              <a:rPr lang="en-GB"/>
              <a:t> where we want to take texture from src image </a:t>
            </a:r>
            <a:r>
              <a:rPr lang="en-GB" b="1"/>
              <a:t>g</a:t>
            </a:r>
            <a:r>
              <a:rPr lang="en-GB"/>
              <a:t> but we also want to keep some texture of the dst image </a:t>
            </a:r>
            <a:r>
              <a:rPr lang="en-GB" b="1"/>
              <a:t>f</a:t>
            </a:r>
            <a:r>
              <a:rPr lang="en-GB"/>
              <a:t> and the guidance field </a:t>
            </a:r>
            <a:r>
              <a:rPr lang="en-GB" b="1"/>
              <a:t>v</a:t>
            </a:r>
            <a:r>
              <a:rPr lang="en-GB"/>
              <a:t> is defined as</a:t>
            </a:r>
            <a:endParaRPr b="1"/>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5"/>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a:t>
            </a:r>
            <a:r>
              <a:rPr lang="en-GB" sz="2000"/>
              <a:t>2: Implementation of importing gradients method</a:t>
            </a:r>
            <a:endParaRPr/>
          </a:p>
          <a:p>
            <a:pPr marL="0" lvl="0" indent="0" algn="l" rtl="0">
              <a:spcBef>
                <a:spcPts val="0"/>
              </a:spcBef>
              <a:spcAft>
                <a:spcPts val="0"/>
              </a:spcAft>
              <a:buNone/>
            </a:pPr>
            <a:endParaRPr sz="2200"/>
          </a:p>
        </p:txBody>
      </p:sp>
      <p:sp>
        <p:nvSpPr>
          <p:cNvPr id="313" name="Google Shape;313;p35"/>
          <p:cNvSpPr txBox="1"/>
          <p:nvPr/>
        </p:nvSpPr>
        <p:spPr>
          <a:xfrm>
            <a:off x="181275" y="740600"/>
            <a:ext cx="22869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As we said, the solution to  </a:t>
            </a:r>
            <a:endParaRPr/>
          </a:p>
        </p:txBody>
      </p:sp>
      <p:pic>
        <p:nvPicPr>
          <p:cNvPr id="314" name="Google Shape;314;p35"/>
          <p:cNvPicPr preferRelativeResize="0"/>
          <p:nvPr/>
        </p:nvPicPr>
        <p:blipFill>
          <a:blip r:embed="rId3">
            <a:alphaModFix/>
          </a:blip>
          <a:stretch>
            <a:fillRect/>
          </a:stretch>
        </p:blipFill>
        <p:spPr>
          <a:xfrm>
            <a:off x="2416391" y="739092"/>
            <a:ext cx="2976825" cy="436600"/>
          </a:xfrm>
          <a:prstGeom prst="rect">
            <a:avLst/>
          </a:prstGeom>
          <a:noFill/>
          <a:ln>
            <a:noFill/>
          </a:ln>
        </p:spPr>
      </p:pic>
      <p:sp>
        <p:nvSpPr>
          <p:cNvPr id="315" name="Google Shape;315;p35"/>
          <p:cNvSpPr txBox="1"/>
          <p:nvPr/>
        </p:nvSpPr>
        <p:spPr>
          <a:xfrm>
            <a:off x="5344395" y="731025"/>
            <a:ext cx="3141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is  </a:t>
            </a:r>
            <a:endParaRPr/>
          </a:p>
        </p:txBody>
      </p:sp>
      <p:pic>
        <p:nvPicPr>
          <p:cNvPr id="316" name="Google Shape;316;p35"/>
          <p:cNvPicPr preferRelativeResize="0"/>
          <p:nvPr/>
        </p:nvPicPr>
        <p:blipFill>
          <a:blip r:embed="rId4">
            <a:alphaModFix/>
          </a:blip>
          <a:stretch>
            <a:fillRect/>
          </a:stretch>
        </p:blipFill>
        <p:spPr>
          <a:xfrm>
            <a:off x="5658500" y="731026"/>
            <a:ext cx="3332439" cy="436600"/>
          </a:xfrm>
          <a:prstGeom prst="rect">
            <a:avLst/>
          </a:prstGeom>
          <a:noFill/>
          <a:ln>
            <a:noFill/>
          </a:ln>
        </p:spPr>
      </p:pic>
      <p:pic>
        <p:nvPicPr>
          <p:cNvPr id="317" name="Google Shape;317;p35"/>
          <p:cNvPicPr preferRelativeResize="0"/>
          <p:nvPr/>
        </p:nvPicPr>
        <p:blipFill rotWithShape="1">
          <a:blip r:embed="rId5">
            <a:alphaModFix/>
          </a:blip>
          <a:srcRect l="49882"/>
          <a:stretch/>
        </p:blipFill>
        <p:spPr>
          <a:xfrm>
            <a:off x="1260246" y="2278738"/>
            <a:ext cx="1746800" cy="521075"/>
          </a:xfrm>
          <a:prstGeom prst="rect">
            <a:avLst/>
          </a:prstGeom>
          <a:noFill/>
          <a:ln>
            <a:noFill/>
          </a:ln>
        </p:spPr>
      </p:pic>
      <p:pic>
        <p:nvPicPr>
          <p:cNvPr id="318" name="Google Shape;318;p35"/>
          <p:cNvPicPr preferRelativeResize="0"/>
          <p:nvPr/>
        </p:nvPicPr>
        <p:blipFill>
          <a:blip r:embed="rId6">
            <a:alphaModFix/>
          </a:blip>
          <a:stretch>
            <a:fillRect/>
          </a:stretch>
        </p:blipFill>
        <p:spPr>
          <a:xfrm>
            <a:off x="4032867" y="1264431"/>
            <a:ext cx="2400300" cy="895350"/>
          </a:xfrm>
          <a:prstGeom prst="rect">
            <a:avLst/>
          </a:prstGeom>
          <a:noFill/>
          <a:ln>
            <a:noFill/>
          </a:ln>
        </p:spPr>
      </p:pic>
      <p:sp>
        <p:nvSpPr>
          <p:cNvPr id="319" name="Google Shape;319;p35"/>
          <p:cNvSpPr txBox="1"/>
          <p:nvPr/>
        </p:nvSpPr>
        <p:spPr>
          <a:xfrm>
            <a:off x="162325" y="1440575"/>
            <a:ext cx="50676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Remember last week’s inpainting problem was   </a:t>
            </a:r>
            <a:endParaRPr/>
          </a:p>
        </p:txBody>
      </p:sp>
      <p:sp>
        <p:nvSpPr>
          <p:cNvPr id="320" name="Google Shape;320;p35"/>
          <p:cNvSpPr txBox="1"/>
          <p:nvPr/>
        </p:nvSpPr>
        <p:spPr>
          <a:xfrm>
            <a:off x="-142475" y="2140550"/>
            <a:ext cx="50676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   </a:t>
            </a:r>
            <a:endParaRPr/>
          </a:p>
        </p:txBody>
      </p:sp>
      <p:sp>
        <p:nvSpPr>
          <p:cNvPr id="321" name="Google Shape;321;p35"/>
          <p:cNvSpPr txBox="1"/>
          <p:nvPr/>
        </p:nvSpPr>
        <p:spPr>
          <a:xfrm>
            <a:off x="2965457" y="2289200"/>
            <a:ext cx="24645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 and we proved that  </a:t>
            </a:r>
            <a:endParaRPr/>
          </a:p>
        </p:txBody>
      </p:sp>
      <p:sp>
        <p:nvSpPr>
          <p:cNvPr id="322" name="Google Shape;322;p35"/>
          <p:cNvSpPr txBox="1"/>
          <p:nvPr/>
        </p:nvSpPr>
        <p:spPr>
          <a:xfrm>
            <a:off x="7202450" y="1425375"/>
            <a:ext cx="1556700" cy="532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100" b="1"/>
              <a:t>Last week’s u = f in Patrick’s paper</a:t>
            </a:r>
            <a:endParaRPr sz="1100" b="1"/>
          </a:p>
        </p:txBody>
      </p:sp>
      <p:pic>
        <p:nvPicPr>
          <p:cNvPr id="323" name="Google Shape;323;p35" descr="https://cdn.pixabay.com/photo/2012/04/14/15/13/danger-34250_960_720.png">
            <a:hlinkClick r:id="rId7"/>
          </p:cNvPr>
          <p:cNvPicPr preferRelativeResize="0"/>
          <p:nvPr/>
        </p:nvPicPr>
        <p:blipFill>
          <a:blip r:embed="rId8">
            <a:alphaModFix/>
          </a:blip>
          <a:stretch>
            <a:fillRect/>
          </a:stretch>
        </p:blipFill>
        <p:spPr>
          <a:xfrm>
            <a:off x="6615271" y="1516788"/>
            <a:ext cx="405075" cy="390625"/>
          </a:xfrm>
          <a:prstGeom prst="rect">
            <a:avLst/>
          </a:prstGeom>
          <a:noFill/>
          <a:ln>
            <a:noFill/>
          </a:ln>
        </p:spPr>
      </p:pic>
      <p:sp>
        <p:nvSpPr>
          <p:cNvPr id="324" name="Google Shape;324;p35"/>
          <p:cNvSpPr txBox="1"/>
          <p:nvPr/>
        </p:nvSpPr>
        <p:spPr>
          <a:xfrm>
            <a:off x="169750" y="2319450"/>
            <a:ext cx="12396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with solution   </a:t>
            </a:r>
            <a:endParaRPr/>
          </a:p>
        </p:txBody>
      </p:sp>
      <p:pic>
        <p:nvPicPr>
          <p:cNvPr id="325" name="Google Shape;325;p35"/>
          <p:cNvPicPr preferRelativeResize="0"/>
          <p:nvPr/>
        </p:nvPicPr>
        <p:blipFill>
          <a:blip r:embed="rId9">
            <a:alphaModFix/>
          </a:blip>
          <a:stretch>
            <a:fillRect/>
          </a:stretch>
        </p:blipFill>
        <p:spPr>
          <a:xfrm>
            <a:off x="4728637" y="2403052"/>
            <a:ext cx="4245125" cy="205950"/>
          </a:xfrm>
          <a:prstGeom prst="rect">
            <a:avLst/>
          </a:prstGeom>
          <a:noFill/>
          <a:ln>
            <a:noFill/>
          </a:ln>
        </p:spPr>
      </p:pic>
      <p:sp>
        <p:nvSpPr>
          <p:cNvPr id="326" name="Google Shape;326;p35"/>
          <p:cNvSpPr txBox="1"/>
          <p:nvPr/>
        </p:nvSpPr>
        <p:spPr>
          <a:xfrm>
            <a:off x="238525" y="3198325"/>
            <a:ext cx="44412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If we do the same for the importing gradients problem,   </a:t>
            </a:r>
            <a:endParaRPr/>
          </a:p>
        </p:txBody>
      </p:sp>
      <p:pic>
        <p:nvPicPr>
          <p:cNvPr id="327" name="Google Shape;327;p35"/>
          <p:cNvPicPr preferRelativeResize="0"/>
          <p:nvPr/>
        </p:nvPicPr>
        <p:blipFill>
          <a:blip r:embed="rId4">
            <a:alphaModFix/>
          </a:blip>
          <a:stretch>
            <a:fillRect/>
          </a:stretch>
        </p:blipFill>
        <p:spPr>
          <a:xfrm>
            <a:off x="4679725" y="3170380"/>
            <a:ext cx="3332439" cy="436600"/>
          </a:xfrm>
          <a:prstGeom prst="rect">
            <a:avLst/>
          </a:prstGeom>
          <a:noFill/>
          <a:ln>
            <a:noFill/>
          </a:ln>
        </p:spPr>
      </p:pic>
      <p:sp>
        <p:nvSpPr>
          <p:cNvPr id="328" name="Google Shape;328;p35"/>
          <p:cNvSpPr txBox="1"/>
          <p:nvPr/>
        </p:nvSpPr>
        <p:spPr>
          <a:xfrm>
            <a:off x="8024767" y="3201483"/>
            <a:ext cx="10185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becomes</a:t>
            </a:r>
            <a:endParaRPr/>
          </a:p>
        </p:txBody>
      </p:sp>
      <p:sp>
        <p:nvSpPr>
          <p:cNvPr id="329" name="Google Shape;329;p35"/>
          <p:cNvSpPr txBox="1"/>
          <p:nvPr/>
        </p:nvSpPr>
        <p:spPr>
          <a:xfrm>
            <a:off x="219375" y="4281425"/>
            <a:ext cx="86109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The solution is then quite similar to what we implemented last week. </a:t>
            </a:r>
            <a:endParaRPr/>
          </a:p>
        </p:txBody>
      </p:sp>
      <p:pic>
        <p:nvPicPr>
          <p:cNvPr id="330" name="Google Shape;330;p35"/>
          <p:cNvPicPr preferRelativeResize="0"/>
          <p:nvPr/>
        </p:nvPicPr>
        <p:blipFill>
          <a:blip r:embed="rId10">
            <a:alphaModFix/>
          </a:blip>
          <a:stretch>
            <a:fillRect/>
          </a:stretch>
        </p:blipFill>
        <p:spPr>
          <a:xfrm>
            <a:off x="890400" y="3709875"/>
            <a:ext cx="7334250" cy="495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36"/>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a:t>
            </a:r>
            <a:r>
              <a:rPr lang="en-GB" sz="2000"/>
              <a:t>2: Implementation of importing gradients method (Matlab code)</a:t>
            </a:r>
            <a:endParaRPr/>
          </a:p>
          <a:p>
            <a:pPr marL="0" lvl="0" indent="0" algn="l" rtl="0">
              <a:spcBef>
                <a:spcPts val="0"/>
              </a:spcBef>
              <a:spcAft>
                <a:spcPts val="0"/>
              </a:spcAft>
              <a:buNone/>
            </a:pPr>
            <a:endParaRPr sz="2200"/>
          </a:p>
        </p:txBody>
      </p:sp>
      <p:sp>
        <p:nvSpPr>
          <p:cNvPr id="336" name="Google Shape;336;p36"/>
          <p:cNvSpPr txBox="1"/>
          <p:nvPr/>
        </p:nvSpPr>
        <p:spPr>
          <a:xfrm>
            <a:off x="249350" y="620750"/>
            <a:ext cx="8520600" cy="434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Our implementation in Matlab code consists in:</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GB"/>
              <a:t>In start.m file we compute                           of the masked src image and place it on the masked region of dst image </a:t>
            </a:r>
            <a:endParaRPr/>
          </a:p>
          <a:p>
            <a:pPr marL="0" lvl="0" indent="0" algn="l" rtl="0">
              <a:spcBef>
                <a:spcPts val="0"/>
              </a:spcBef>
              <a:spcAft>
                <a:spcPts val="0"/>
              </a:spcAft>
              <a:buNone/>
            </a:pPr>
            <a:r>
              <a:rPr lang="en-GB"/>
              <a:t>		</a:t>
            </a:r>
            <a:endParaRPr/>
          </a:p>
          <a:p>
            <a:pPr marL="0" lvl="0" indent="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r>
              <a:rPr lang="en-GB" sz="1200">
                <a:latin typeface="Consolas"/>
                <a:ea typeface="Consolas"/>
                <a:cs typeface="Consolas"/>
                <a:sym typeface="Consolas"/>
              </a:rPr>
              <a:t>drivingGrad_i = sol_DiFwd(src(:,:,nC),param.hi) - sol_DiBwd(src(:,:,nC), param.hi);</a:t>
            </a:r>
            <a:br>
              <a:rPr lang="en-GB" sz="1200">
                <a:latin typeface="Consolas"/>
                <a:ea typeface="Consolas"/>
                <a:cs typeface="Consolas"/>
                <a:sym typeface="Consolas"/>
              </a:rPr>
            </a:br>
            <a:r>
              <a:rPr lang="en-GB" sz="1200">
                <a:latin typeface="Consolas"/>
                <a:ea typeface="Consolas"/>
                <a:cs typeface="Consolas"/>
                <a:sym typeface="Consolas"/>
              </a:rPr>
              <a:t>	drivingGrad_j = sol_DjFwd(src(:,:,nC),param.hj) - sol_DjBwd(src(:,:,nC), param.hj);</a:t>
            </a:r>
            <a:br>
              <a:rPr lang="en-GB" sz="1200">
                <a:latin typeface="Consolas"/>
                <a:ea typeface="Consolas"/>
                <a:cs typeface="Consolas"/>
                <a:sym typeface="Consolas"/>
              </a:rPr>
            </a:br>
            <a:r>
              <a:rPr lang="en-GB" sz="1200">
                <a:latin typeface="Consolas"/>
                <a:ea typeface="Consolas"/>
                <a:cs typeface="Consolas"/>
                <a:sym typeface="Consolas"/>
              </a:rPr>
              <a:t>     	driving_on_src = drivingGrad_i + drivingGrad_j;</a:t>
            </a:r>
            <a:br>
              <a:rPr lang="en-GB" sz="1200">
                <a:latin typeface="Consolas"/>
                <a:ea typeface="Consolas"/>
                <a:cs typeface="Consolas"/>
                <a:sym typeface="Consolas"/>
              </a:rPr>
            </a:br>
            <a:r>
              <a:rPr lang="en-GB" sz="1200">
                <a:latin typeface="Consolas"/>
                <a:ea typeface="Consolas"/>
                <a:cs typeface="Consolas"/>
                <a:sym typeface="Consolas"/>
              </a:rPr>
              <a:t>    </a:t>
            </a:r>
            <a:br>
              <a:rPr lang="en-GB" sz="1200">
                <a:latin typeface="Consolas"/>
                <a:ea typeface="Consolas"/>
                <a:cs typeface="Consolas"/>
                <a:sym typeface="Consolas"/>
              </a:rPr>
            </a:br>
            <a:r>
              <a:rPr lang="en-GB" sz="1200">
                <a:latin typeface="Consolas"/>
                <a:ea typeface="Consolas"/>
                <a:cs typeface="Consolas"/>
                <a:sym typeface="Consolas"/>
              </a:rPr>
              <a:t>	</a:t>
            </a: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r>
              <a:rPr lang="en-GB" sz="1200">
                <a:latin typeface="Consolas"/>
                <a:ea typeface="Consolas"/>
                <a:cs typeface="Consolas"/>
                <a:sym typeface="Consolas"/>
              </a:rPr>
              <a:t>driving_on_dst = zeros(size(src(:,:,1)));   </a:t>
            </a:r>
            <a:br>
              <a:rPr lang="en-GB" sz="1200">
                <a:latin typeface="Consolas"/>
                <a:ea typeface="Consolas"/>
                <a:cs typeface="Consolas"/>
                <a:sym typeface="Consolas"/>
              </a:rPr>
            </a:br>
            <a:r>
              <a:rPr lang="en-GB" sz="1200">
                <a:latin typeface="Consolas"/>
                <a:ea typeface="Consolas"/>
                <a:cs typeface="Consolas"/>
                <a:sym typeface="Consolas"/>
              </a:rPr>
              <a:t>     	driving_on_dst(mask_dst(:)) = driving_on_src(mask_src(:));</a:t>
            </a:r>
            <a:endParaRPr sz="1200">
              <a:latin typeface="Consolas"/>
              <a:ea typeface="Consolas"/>
              <a:cs typeface="Consolas"/>
              <a:sym typeface="Consolas"/>
            </a:endParaRPr>
          </a:p>
          <a:p>
            <a:pPr marL="0" lvl="0" indent="0" algn="l" rtl="0">
              <a:spcBef>
                <a:spcPts val="0"/>
              </a:spcBef>
              <a:spcAft>
                <a:spcPts val="0"/>
              </a:spcAft>
              <a:buNone/>
            </a:pPr>
            <a:r>
              <a:rPr lang="en-GB" sz="1200">
                <a:latin typeface="Consolas"/>
                <a:ea typeface="Consolas"/>
                <a:cs typeface="Consolas"/>
                <a:sym typeface="Consolas"/>
              </a:rPr>
              <a:t>	param.driving = driving_on_dst;</a:t>
            </a:r>
            <a:endParaRPr sz="1200">
              <a:latin typeface="Consolas"/>
              <a:ea typeface="Consolas"/>
              <a:cs typeface="Consolas"/>
              <a:sym typeface="Consolas"/>
            </a:endParaRPr>
          </a:p>
          <a:p>
            <a:pPr marL="457200" lvl="0" indent="0" algn="l" rtl="0">
              <a:spcBef>
                <a:spcPts val="0"/>
              </a:spcBef>
              <a:spcAft>
                <a:spcPts val="0"/>
              </a:spcAft>
              <a:buNone/>
            </a:pPr>
            <a:endParaRPr sz="1200"/>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sz="1000">
              <a:latin typeface="Consolas"/>
              <a:ea typeface="Consolas"/>
              <a:cs typeface="Consolas"/>
              <a:sym typeface="Consolas"/>
            </a:endParaRPr>
          </a:p>
        </p:txBody>
      </p:sp>
      <p:pic>
        <p:nvPicPr>
          <p:cNvPr id="337" name="Google Shape;337;p36"/>
          <p:cNvPicPr preferRelativeResize="0"/>
          <p:nvPr/>
        </p:nvPicPr>
        <p:blipFill>
          <a:blip r:embed="rId3">
            <a:alphaModFix/>
          </a:blip>
          <a:stretch>
            <a:fillRect/>
          </a:stretch>
        </p:blipFill>
        <p:spPr>
          <a:xfrm>
            <a:off x="2952256" y="1004954"/>
            <a:ext cx="1104900" cy="495300"/>
          </a:xfrm>
          <a:prstGeom prst="rect">
            <a:avLst/>
          </a:prstGeom>
          <a:noFill/>
          <a:ln>
            <a:noFill/>
          </a:ln>
        </p:spPr>
      </p:pic>
      <p:pic>
        <p:nvPicPr>
          <p:cNvPr id="338" name="Google Shape;338;p36"/>
          <p:cNvPicPr preferRelativeResize="0"/>
          <p:nvPr/>
        </p:nvPicPr>
        <p:blipFill>
          <a:blip r:embed="rId3">
            <a:alphaModFix/>
          </a:blip>
          <a:stretch>
            <a:fillRect/>
          </a:stretch>
        </p:blipFill>
        <p:spPr>
          <a:xfrm>
            <a:off x="1940506" y="1650854"/>
            <a:ext cx="1104900" cy="495300"/>
          </a:xfrm>
          <a:prstGeom prst="rect">
            <a:avLst/>
          </a:prstGeom>
          <a:noFill/>
          <a:ln>
            <a:noFill/>
          </a:ln>
        </p:spPr>
      </p:pic>
      <p:sp>
        <p:nvSpPr>
          <p:cNvPr id="339" name="Google Shape;339;p36"/>
          <p:cNvSpPr txBox="1"/>
          <p:nvPr/>
        </p:nvSpPr>
        <p:spPr>
          <a:xfrm>
            <a:off x="1118651" y="2977825"/>
            <a:ext cx="34878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Positioning values in the region of interest on dst image</a:t>
            </a:r>
            <a:endParaRPr sz="1000" i="1"/>
          </a:p>
        </p:txBody>
      </p:sp>
      <p:sp>
        <p:nvSpPr>
          <p:cNvPr id="340" name="Google Shape;340;p36"/>
          <p:cNvSpPr txBox="1"/>
          <p:nvPr/>
        </p:nvSpPr>
        <p:spPr>
          <a:xfrm>
            <a:off x="1092273" y="1743848"/>
            <a:ext cx="25962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000" i="1"/>
              <a:t>Computing</a:t>
            </a:r>
            <a:endParaRPr sz="1000" i="1"/>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37"/>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a:t>
            </a:r>
            <a:r>
              <a:rPr lang="en-GB" sz="2000"/>
              <a:t>2: Implementation of importing gradients method (Matlab code)</a:t>
            </a:r>
            <a:endParaRPr/>
          </a:p>
          <a:p>
            <a:pPr marL="0" lvl="0" indent="0" algn="l" rtl="0">
              <a:spcBef>
                <a:spcPts val="0"/>
              </a:spcBef>
              <a:spcAft>
                <a:spcPts val="0"/>
              </a:spcAft>
              <a:buNone/>
            </a:pPr>
            <a:endParaRPr sz="2200"/>
          </a:p>
        </p:txBody>
      </p:sp>
      <p:sp>
        <p:nvSpPr>
          <p:cNvPr id="346" name="Google Shape;346;p37"/>
          <p:cNvSpPr txBox="1"/>
          <p:nvPr/>
        </p:nvSpPr>
        <p:spPr>
          <a:xfrm>
            <a:off x="249350" y="620750"/>
            <a:ext cx="8520600" cy="4343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Changed G7_Laplace_Equation_Axb.m to G7_Poisson_Equation_Axb.m by changing</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sz="1000">
              <a:latin typeface="Consolas"/>
              <a:ea typeface="Consolas"/>
              <a:cs typeface="Consolas"/>
              <a:sym typeface="Consolas"/>
            </a:endParaRPr>
          </a:p>
        </p:txBody>
      </p:sp>
      <p:sp>
        <p:nvSpPr>
          <p:cNvPr id="347" name="Google Shape;347;p37"/>
          <p:cNvSpPr txBox="1"/>
          <p:nvPr/>
        </p:nvSpPr>
        <p:spPr>
          <a:xfrm>
            <a:off x="4630775" y="1717225"/>
            <a:ext cx="4467900" cy="2164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900">
              <a:latin typeface="Consolas"/>
              <a:ea typeface="Consolas"/>
              <a:cs typeface="Consolas"/>
              <a:sym typeface="Consolas"/>
            </a:endParaRPr>
          </a:p>
          <a:p>
            <a:pPr marL="0" lvl="0" indent="0" algn="l" rtl="0">
              <a:spcBef>
                <a:spcPts val="0"/>
              </a:spcBef>
              <a:spcAft>
                <a:spcPts val="0"/>
              </a:spcAft>
              <a:buNone/>
            </a:pPr>
            <a:endParaRPr sz="900">
              <a:latin typeface="Consolas"/>
              <a:ea typeface="Consolas"/>
              <a:cs typeface="Consolas"/>
              <a:sym typeface="Consolas"/>
            </a:endParaRPr>
          </a:p>
          <a:p>
            <a:pPr marL="0" lvl="0" indent="0" algn="l" rtl="0">
              <a:spcBef>
                <a:spcPts val="0"/>
              </a:spcBef>
              <a:spcAft>
                <a:spcPts val="0"/>
              </a:spcAft>
              <a:buNone/>
            </a:pP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idx_Ai(idx) = p; idx_Aj(idx) = p;        a_ij(idx) = -4; idx=idx+1;</a:t>
            </a:r>
            <a:br>
              <a:rPr lang="en-GB" sz="900">
                <a:latin typeface="Consolas"/>
                <a:ea typeface="Consolas"/>
                <a:cs typeface="Consolas"/>
                <a:sym typeface="Consolas"/>
              </a:rPr>
            </a:br>
            <a:r>
              <a:rPr lang="en-GB" sz="900">
                <a:latin typeface="Consolas"/>
                <a:ea typeface="Consolas"/>
                <a:cs typeface="Consolas"/>
                <a:sym typeface="Consolas"/>
              </a:rPr>
              <a:t>idx_Ai(idx) = p; idx_Aj(idx) = p+1;      a_ij(idx) = 1;  idx=idx+1;</a:t>
            </a:r>
            <a:br>
              <a:rPr lang="en-GB" sz="900">
                <a:latin typeface="Consolas"/>
                <a:ea typeface="Consolas"/>
                <a:cs typeface="Consolas"/>
                <a:sym typeface="Consolas"/>
              </a:rPr>
            </a:br>
            <a:r>
              <a:rPr lang="en-GB" sz="900">
                <a:latin typeface="Consolas"/>
                <a:ea typeface="Consolas"/>
                <a:cs typeface="Consolas"/>
                <a:sym typeface="Consolas"/>
              </a:rPr>
              <a:t>idx_Ai(idx) = p; idx_Aj(idx) = p-1;      a_ij(idx) = 1;  idx=idx+1;</a:t>
            </a:r>
            <a:br>
              <a:rPr lang="en-GB" sz="900">
                <a:latin typeface="Consolas"/>
                <a:ea typeface="Consolas"/>
                <a:cs typeface="Consolas"/>
                <a:sym typeface="Consolas"/>
              </a:rPr>
            </a:br>
            <a:r>
              <a:rPr lang="en-GB" sz="900">
                <a:latin typeface="Consolas"/>
                <a:ea typeface="Consolas"/>
                <a:cs typeface="Consolas"/>
                <a:sym typeface="Consolas"/>
              </a:rPr>
              <a:t>idx_Ai(idx) = p; idx_Aj(idx) = p+ni+2;   a_ij(idx) = 1;  idx=idx+1;</a:t>
            </a:r>
            <a:br>
              <a:rPr lang="en-GB" sz="900">
                <a:latin typeface="Consolas"/>
                <a:ea typeface="Consolas"/>
                <a:cs typeface="Consolas"/>
                <a:sym typeface="Consolas"/>
              </a:rPr>
            </a:br>
            <a:r>
              <a:rPr lang="en-GB" sz="900">
                <a:latin typeface="Consolas"/>
                <a:ea typeface="Consolas"/>
                <a:cs typeface="Consolas"/>
                <a:sym typeface="Consolas"/>
              </a:rPr>
              <a:t>idx_Ai(idx) = p; idx_Aj(idx) = p-ni-2;   a_ij(idx) = 1;  idx=idx+1;</a:t>
            </a:r>
            <a:br>
              <a:rPr lang="en-GB" sz="900">
                <a:latin typeface="Consolas"/>
                <a:ea typeface="Consolas"/>
                <a:cs typeface="Consolas"/>
                <a:sym typeface="Consolas"/>
              </a:rPr>
            </a:br>
            <a:r>
              <a:rPr lang="en-GB" sz="900">
                <a:latin typeface="Consolas"/>
                <a:ea typeface="Consolas"/>
                <a:cs typeface="Consolas"/>
                <a:sym typeface="Consolas"/>
              </a:rPr>
              <a:t>            </a:t>
            </a:r>
            <a:br>
              <a:rPr lang="en-GB" sz="900">
                <a:latin typeface="Consolas"/>
                <a:ea typeface="Consolas"/>
                <a:cs typeface="Consolas"/>
                <a:sym typeface="Consolas"/>
              </a:rPr>
            </a:br>
            <a:r>
              <a:rPr lang="en-GB" sz="900">
                <a:latin typeface="Consolas"/>
                <a:ea typeface="Consolas"/>
                <a:cs typeface="Consolas"/>
                <a:sym typeface="Consolas"/>
              </a:rPr>
              <a:t>if (isfield(param, 'driving'))</a:t>
            </a:r>
            <a:br>
              <a:rPr lang="en-GB" sz="900">
                <a:latin typeface="Consolas"/>
                <a:ea typeface="Consolas"/>
                <a:cs typeface="Consolas"/>
                <a:sym typeface="Consolas"/>
              </a:rPr>
            </a:br>
            <a:r>
              <a:rPr lang="en-GB" sz="900">
                <a:latin typeface="Consolas"/>
                <a:ea typeface="Consolas"/>
                <a:cs typeface="Consolas"/>
                <a:sym typeface="Consolas"/>
              </a:rPr>
              <a:t>     b(p) = driving_ext(i-1,j-1);</a:t>
            </a:r>
            <a:br>
              <a:rPr lang="en-GB" sz="900">
                <a:latin typeface="Consolas"/>
                <a:ea typeface="Consolas"/>
                <a:cs typeface="Consolas"/>
                <a:sym typeface="Consolas"/>
              </a:rPr>
            </a:br>
            <a:r>
              <a:rPr lang="en-GB" sz="900">
                <a:latin typeface="Consolas"/>
                <a:ea typeface="Consolas"/>
                <a:cs typeface="Consolas"/>
                <a:sym typeface="Consolas"/>
              </a:rPr>
              <a:t>else</a:t>
            </a:r>
            <a:br>
              <a:rPr lang="en-GB" sz="900">
                <a:latin typeface="Consolas"/>
                <a:ea typeface="Consolas"/>
                <a:cs typeface="Consolas"/>
                <a:sym typeface="Consolas"/>
              </a:rPr>
            </a:br>
            <a:r>
              <a:rPr lang="en-GB" sz="900">
                <a:latin typeface="Consolas"/>
                <a:ea typeface="Consolas"/>
                <a:cs typeface="Consolas"/>
                <a:sym typeface="Consolas"/>
              </a:rPr>
              <a:t>     b(p) = 0;</a:t>
            </a:r>
            <a:br>
              <a:rPr lang="en-GB" sz="900">
                <a:latin typeface="Consolas"/>
                <a:ea typeface="Consolas"/>
                <a:cs typeface="Consolas"/>
                <a:sym typeface="Consolas"/>
              </a:rPr>
            </a:br>
            <a:r>
              <a:rPr lang="en-GB" sz="900">
                <a:latin typeface="Consolas"/>
                <a:ea typeface="Consolas"/>
                <a:cs typeface="Consolas"/>
                <a:sym typeface="Consolas"/>
              </a:rPr>
              <a:t>end</a:t>
            </a:r>
            <a:endParaRPr sz="900">
              <a:latin typeface="Consolas"/>
              <a:ea typeface="Consolas"/>
              <a:cs typeface="Consolas"/>
              <a:sym typeface="Consolas"/>
            </a:endParaRPr>
          </a:p>
        </p:txBody>
      </p:sp>
      <p:sp>
        <p:nvSpPr>
          <p:cNvPr id="348" name="Google Shape;348;p37"/>
          <p:cNvSpPr txBox="1"/>
          <p:nvPr/>
        </p:nvSpPr>
        <p:spPr>
          <a:xfrm>
            <a:off x="110975" y="1717225"/>
            <a:ext cx="4467900" cy="21648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900">
              <a:latin typeface="Consolas"/>
              <a:ea typeface="Consolas"/>
              <a:cs typeface="Consolas"/>
              <a:sym typeface="Consolas"/>
            </a:endParaRPr>
          </a:p>
          <a:p>
            <a:pPr marL="0" lvl="0" indent="0" algn="l" rtl="0">
              <a:spcBef>
                <a:spcPts val="0"/>
              </a:spcBef>
              <a:spcAft>
                <a:spcPts val="0"/>
              </a:spcAft>
              <a:buNone/>
            </a:pPr>
            <a:endParaRPr sz="900">
              <a:latin typeface="Consolas"/>
              <a:ea typeface="Consolas"/>
              <a:cs typeface="Consolas"/>
              <a:sym typeface="Consolas"/>
            </a:endParaRPr>
          </a:p>
          <a:p>
            <a:pPr marL="0" lvl="0" indent="0" algn="l" rtl="0">
              <a:spcBef>
                <a:spcPts val="0"/>
              </a:spcBef>
              <a:spcAft>
                <a:spcPts val="0"/>
              </a:spcAft>
              <a:buNone/>
            </a:pPr>
            <a:endParaRPr sz="900">
              <a:latin typeface="Consolas"/>
              <a:ea typeface="Consolas"/>
              <a:cs typeface="Consolas"/>
              <a:sym typeface="Consolas"/>
            </a:endParaRPr>
          </a:p>
          <a:p>
            <a:pPr marL="0" lvl="0" indent="0" algn="l" rtl="0">
              <a:spcBef>
                <a:spcPts val="0"/>
              </a:spcBef>
              <a:spcAft>
                <a:spcPts val="0"/>
              </a:spcAft>
              <a:buNone/>
            </a:pPr>
            <a:r>
              <a:rPr lang="en-GB" sz="900">
                <a:latin typeface="Consolas"/>
                <a:ea typeface="Consolas"/>
                <a:cs typeface="Consolas"/>
                <a:sym typeface="Consolas"/>
              </a:rPr>
              <a:t>idx_Ai(idx) = p; idx_Aj(idx) = p;        a_ij(idx) = -4; idx=idx+1;</a:t>
            </a:r>
            <a:br>
              <a:rPr lang="en-GB" sz="900">
                <a:latin typeface="Consolas"/>
                <a:ea typeface="Consolas"/>
                <a:cs typeface="Consolas"/>
                <a:sym typeface="Consolas"/>
              </a:rPr>
            </a:br>
            <a:r>
              <a:rPr lang="en-GB" sz="900">
                <a:latin typeface="Consolas"/>
                <a:ea typeface="Consolas"/>
                <a:cs typeface="Consolas"/>
                <a:sym typeface="Consolas"/>
              </a:rPr>
              <a:t>idx_Ai(idx) = p; idx_Aj(idx) = p+1;      a_ij(idx) = 1;  idx=idx+1;</a:t>
            </a:r>
            <a:br>
              <a:rPr lang="en-GB" sz="900">
                <a:latin typeface="Consolas"/>
                <a:ea typeface="Consolas"/>
                <a:cs typeface="Consolas"/>
                <a:sym typeface="Consolas"/>
              </a:rPr>
            </a:br>
            <a:r>
              <a:rPr lang="en-GB" sz="900">
                <a:latin typeface="Consolas"/>
                <a:ea typeface="Consolas"/>
                <a:cs typeface="Consolas"/>
                <a:sym typeface="Consolas"/>
              </a:rPr>
              <a:t>idx_Ai(idx) = p; idx_Aj(idx) = p-1;      a_ij(idx) = 1;  idx=idx+1;</a:t>
            </a:r>
            <a:br>
              <a:rPr lang="en-GB" sz="900">
                <a:latin typeface="Consolas"/>
                <a:ea typeface="Consolas"/>
                <a:cs typeface="Consolas"/>
                <a:sym typeface="Consolas"/>
              </a:rPr>
            </a:br>
            <a:r>
              <a:rPr lang="en-GB" sz="900">
                <a:latin typeface="Consolas"/>
                <a:ea typeface="Consolas"/>
                <a:cs typeface="Consolas"/>
                <a:sym typeface="Consolas"/>
              </a:rPr>
              <a:t>idx_Ai(idx) = p; idx_Aj(idx) = p+(ni+2); a_ij(idx) = 1;  idx=idx+1;</a:t>
            </a:r>
            <a:br>
              <a:rPr lang="en-GB" sz="900">
                <a:latin typeface="Consolas"/>
                <a:ea typeface="Consolas"/>
                <a:cs typeface="Consolas"/>
                <a:sym typeface="Consolas"/>
              </a:rPr>
            </a:br>
            <a:r>
              <a:rPr lang="en-GB" sz="900">
                <a:latin typeface="Consolas"/>
                <a:ea typeface="Consolas"/>
                <a:cs typeface="Consolas"/>
                <a:sym typeface="Consolas"/>
              </a:rPr>
              <a:t>idx_Ai(idx) = p; idx_Aj(idx) = p-(ni+2); a_ij(idx) = 1;  idx=idx+1;</a:t>
            </a:r>
            <a:br>
              <a:rPr lang="en-GB" sz="900">
                <a:latin typeface="Consolas"/>
                <a:ea typeface="Consolas"/>
                <a:cs typeface="Consolas"/>
                <a:sym typeface="Consolas"/>
              </a:rPr>
            </a:br>
            <a:r>
              <a:rPr lang="en-GB" sz="900">
                <a:latin typeface="Consolas"/>
                <a:ea typeface="Consolas"/>
                <a:cs typeface="Consolas"/>
                <a:sym typeface="Consolas"/>
              </a:rPr>
              <a:t>            </a:t>
            </a:r>
            <a:br>
              <a:rPr lang="en-GB" sz="900">
                <a:latin typeface="Consolas"/>
                <a:ea typeface="Consolas"/>
                <a:cs typeface="Consolas"/>
                <a:sym typeface="Consolas"/>
              </a:rPr>
            </a:br>
            <a:r>
              <a:rPr lang="en-GB" sz="900">
                <a:latin typeface="Consolas"/>
                <a:ea typeface="Consolas"/>
                <a:cs typeface="Consolas"/>
                <a:sym typeface="Consolas"/>
              </a:rPr>
              <a:t>b(p) = 0;</a:t>
            </a:r>
            <a:br>
              <a:rPr lang="en-GB" sz="900">
                <a:latin typeface="Consolas"/>
                <a:ea typeface="Consolas"/>
                <a:cs typeface="Consolas"/>
                <a:sym typeface="Consolas"/>
              </a:rPr>
            </a:br>
            <a:endParaRPr sz="900">
              <a:latin typeface="Consolas"/>
              <a:ea typeface="Consolas"/>
              <a:cs typeface="Consolas"/>
              <a:sym typeface="Consolas"/>
            </a:endParaRPr>
          </a:p>
        </p:txBody>
      </p:sp>
      <p:cxnSp>
        <p:nvCxnSpPr>
          <p:cNvPr id="349" name="Google Shape;349;p37"/>
          <p:cNvCxnSpPr/>
          <p:nvPr/>
        </p:nvCxnSpPr>
        <p:spPr>
          <a:xfrm>
            <a:off x="911500" y="3114850"/>
            <a:ext cx="3532200" cy="179100"/>
          </a:xfrm>
          <a:prstGeom prst="straightConnector1">
            <a:avLst/>
          </a:prstGeom>
          <a:noFill/>
          <a:ln w="9525" cap="flat" cmpd="sng">
            <a:solidFill>
              <a:schemeClr val="dk2"/>
            </a:solidFill>
            <a:prstDash val="solid"/>
            <a:round/>
            <a:headEnd type="none" w="med" len="med"/>
            <a:tailEnd type="triangle" w="med" len="med"/>
          </a:ln>
        </p:spPr>
      </p:cxnSp>
      <p:sp>
        <p:nvSpPr>
          <p:cNvPr id="350" name="Google Shape;350;p37"/>
          <p:cNvSpPr txBox="1"/>
          <p:nvPr/>
        </p:nvSpPr>
        <p:spPr>
          <a:xfrm>
            <a:off x="111100" y="1275550"/>
            <a:ext cx="4467900" cy="30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a:ea typeface="Consolas"/>
                <a:cs typeface="Consolas"/>
                <a:sym typeface="Consolas"/>
              </a:rPr>
              <a:t>G7_Laplace_Equation_Axb.m</a:t>
            </a:r>
            <a:endParaRPr>
              <a:latin typeface="Consolas"/>
              <a:ea typeface="Consolas"/>
              <a:cs typeface="Consolas"/>
              <a:sym typeface="Consolas"/>
            </a:endParaRPr>
          </a:p>
        </p:txBody>
      </p:sp>
      <p:sp>
        <p:nvSpPr>
          <p:cNvPr id="351" name="Google Shape;351;p37"/>
          <p:cNvSpPr txBox="1"/>
          <p:nvPr/>
        </p:nvSpPr>
        <p:spPr>
          <a:xfrm>
            <a:off x="4631315" y="1275550"/>
            <a:ext cx="4467900" cy="309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latin typeface="Consolas"/>
                <a:ea typeface="Consolas"/>
                <a:cs typeface="Consolas"/>
                <a:sym typeface="Consolas"/>
              </a:rPr>
              <a:t>G7_Poisson_Equation_Axb.m</a:t>
            </a:r>
            <a:endParaRPr>
              <a:latin typeface="Consolas"/>
              <a:ea typeface="Consolas"/>
              <a:cs typeface="Consolas"/>
              <a:sym typeface="Consolas"/>
            </a:endParaRPr>
          </a:p>
        </p:txBody>
      </p:sp>
      <p:sp>
        <p:nvSpPr>
          <p:cNvPr id="352" name="Google Shape;352;p37"/>
          <p:cNvSpPr txBox="1"/>
          <p:nvPr/>
        </p:nvSpPr>
        <p:spPr>
          <a:xfrm>
            <a:off x="6963550" y="3154775"/>
            <a:ext cx="2058900" cy="65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b="1" i="1"/>
              <a:t>i-1 and j-1 taking into account that i and j variables iterate through extended images with ghost boundaries</a:t>
            </a:r>
            <a:endParaRPr sz="900" b="1" i="1"/>
          </a:p>
        </p:txBody>
      </p:sp>
      <p:pic>
        <p:nvPicPr>
          <p:cNvPr id="353" name="Google Shape;353;p37" descr="https://cdn.pixabay.com/photo/2012/04/14/15/13/danger-34250_960_720.png">
            <a:hlinkClick r:id="rId3"/>
          </p:cNvPr>
          <p:cNvPicPr preferRelativeResize="0"/>
          <p:nvPr/>
        </p:nvPicPr>
        <p:blipFill>
          <a:blip r:embed="rId4">
            <a:alphaModFix/>
          </a:blip>
          <a:stretch>
            <a:fillRect/>
          </a:stretch>
        </p:blipFill>
        <p:spPr>
          <a:xfrm>
            <a:off x="6620248" y="3332069"/>
            <a:ext cx="356742" cy="28510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38"/>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a:t>
            </a:r>
            <a:r>
              <a:rPr lang="en-GB" sz="2000"/>
              <a:t>3: Importing gradients method results</a:t>
            </a:r>
            <a:endParaRPr/>
          </a:p>
          <a:p>
            <a:pPr marL="0" lvl="0" indent="0" algn="l" rtl="0">
              <a:spcBef>
                <a:spcPts val="0"/>
              </a:spcBef>
              <a:spcAft>
                <a:spcPts val="0"/>
              </a:spcAft>
              <a:buNone/>
            </a:pPr>
            <a:endParaRPr sz="2200"/>
          </a:p>
        </p:txBody>
      </p:sp>
      <p:pic>
        <p:nvPicPr>
          <p:cNvPr id="359" name="Google Shape;359;p38"/>
          <p:cNvPicPr preferRelativeResize="0"/>
          <p:nvPr/>
        </p:nvPicPr>
        <p:blipFill rotWithShape="1">
          <a:blip r:embed="rId3">
            <a:alphaModFix/>
          </a:blip>
          <a:srcRect l="21123" t="14856" r="21273" b="25094"/>
          <a:stretch/>
        </p:blipFill>
        <p:spPr>
          <a:xfrm>
            <a:off x="3405553" y="2023663"/>
            <a:ext cx="2183766" cy="1779932"/>
          </a:xfrm>
          <a:prstGeom prst="rect">
            <a:avLst/>
          </a:prstGeom>
          <a:noFill/>
          <a:ln>
            <a:noFill/>
          </a:ln>
        </p:spPr>
      </p:pic>
      <p:pic>
        <p:nvPicPr>
          <p:cNvPr id="360" name="Google Shape;360;p38"/>
          <p:cNvPicPr preferRelativeResize="0"/>
          <p:nvPr/>
        </p:nvPicPr>
        <p:blipFill rotWithShape="1">
          <a:blip r:embed="rId4">
            <a:alphaModFix/>
          </a:blip>
          <a:srcRect t="8489" b="10117"/>
          <a:stretch/>
        </p:blipFill>
        <p:spPr>
          <a:xfrm>
            <a:off x="5751193" y="2023663"/>
            <a:ext cx="2195606" cy="1779932"/>
          </a:xfrm>
          <a:prstGeom prst="rect">
            <a:avLst/>
          </a:prstGeom>
          <a:noFill/>
          <a:ln>
            <a:noFill/>
          </a:ln>
        </p:spPr>
      </p:pic>
      <p:pic>
        <p:nvPicPr>
          <p:cNvPr id="361" name="Google Shape;361;p38"/>
          <p:cNvPicPr preferRelativeResize="0"/>
          <p:nvPr/>
        </p:nvPicPr>
        <p:blipFill rotWithShape="1">
          <a:blip r:embed="rId5">
            <a:alphaModFix/>
          </a:blip>
          <a:srcRect t="9156" b="9449"/>
          <a:stretch/>
        </p:blipFill>
        <p:spPr>
          <a:xfrm>
            <a:off x="1066800" y="2023663"/>
            <a:ext cx="2195606" cy="1779942"/>
          </a:xfrm>
          <a:prstGeom prst="rect">
            <a:avLst/>
          </a:prstGeom>
          <a:noFill/>
          <a:ln>
            <a:noFill/>
          </a:ln>
        </p:spPr>
      </p:pic>
      <p:pic>
        <p:nvPicPr>
          <p:cNvPr id="362" name="Google Shape;362;p38"/>
          <p:cNvPicPr preferRelativeResize="0"/>
          <p:nvPr/>
        </p:nvPicPr>
        <p:blipFill rotWithShape="1">
          <a:blip r:embed="rId3">
            <a:alphaModFix/>
          </a:blip>
          <a:srcRect l="46323" t="42653" r="36402" b="50472"/>
          <a:stretch/>
        </p:blipFill>
        <p:spPr>
          <a:xfrm>
            <a:off x="3405553" y="1208325"/>
            <a:ext cx="2183766" cy="679467"/>
          </a:xfrm>
          <a:prstGeom prst="rect">
            <a:avLst/>
          </a:prstGeom>
          <a:noFill/>
          <a:ln>
            <a:noFill/>
          </a:ln>
        </p:spPr>
      </p:pic>
      <p:pic>
        <p:nvPicPr>
          <p:cNvPr id="363" name="Google Shape;363;p38"/>
          <p:cNvPicPr preferRelativeResize="0"/>
          <p:nvPr/>
        </p:nvPicPr>
        <p:blipFill rotWithShape="1">
          <a:blip r:embed="rId3">
            <a:alphaModFix/>
          </a:blip>
          <a:srcRect l="48505" t="55580" r="38964" b="37930"/>
          <a:stretch/>
        </p:blipFill>
        <p:spPr>
          <a:xfrm>
            <a:off x="3405552" y="3934645"/>
            <a:ext cx="2195607" cy="889165"/>
          </a:xfrm>
          <a:prstGeom prst="rect">
            <a:avLst/>
          </a:prstGeom>
          <a:noFill/>
          <a:ln>
            <a:noFill/>
          </a:ln>
        </p:spPr>
      </p:pic>
      <p:pic>
        <p:nvPicPr>
          <p:cNvPr id="364" name="Google Shape;364;p38"/>
          <p:cNvPicPr preferRelativeResize="0"/>
          <p:nvPr/>
        </p:nvPicPr>
        <p:blipFill rotWithShape="1">
          <a:blip r:embed="rId4">
            <a:alphaModFix/>
          </a:blip>
          <a:srcRect l="38978" t="36456" r="27993" b="53281"/>
          <a:stretch/>
        </p:blipFill>
        <p:spPr>
          <a:xfrm>
            <a:off x="5751193" y="1208325"/>
            <a:ext cx="2195606" cy="679467"/>
          </a:xfrm>
          <a:prstGeom prst="rect">
            <a:avLst/>
          </a:prstGeom>
          <a:noFill/>
          <a:ln>
            <a:noFill/>
          </a:ln>
        </p:spPr>
      </p:pic>
      <p:pic>
        <p:nvPicPr>
          <p:cNvPr id="365" name="Google Shape;365;p38"/>
          <p:cNvPicPr preferRelativeResize="0"/>
          <p:nvPr/>
        </p:nvPicPr>
        <p:blipFill rotWithShape="1">
          <a:blip r:embed="rId5">
            <a:alphaModFix/>
          </a:blip>
          <a:srcRect l="40315" t="45659" r="24424" b="43326"/>
          <a:stretch/>
        </p:blipFill>
        <p:spPr>
          <a:xfrm>
            <a:off x="1066800" y="1208325"/>
            <a:ext cx="2183766" cy="679467"/>
          </a:xfrm>
          <a:prstGeom prst="rect">
            <a:avLst/>
          </a:prstGeom>
          <a:noFill/>
          <a:ln>
            <a:noFill/>
          </a:ln>
        </p:spPr>
      </p:pic>
      <p:pic>
        <p:nvPicPr>
          <p:cNvPr id="366" name="Google Shape;366;p38"/>
          <p:cNvPicPr preferRelativeResize="0"/>
          <p:nvPr/>
        </p:nvPicPr>
        <p:blipFill rotWithShape="1">
          <a:blip r:embed="rId4">
            <a:alphaModFix/>
          </a:blip>
          <a:srcRect l="42747" t="52591" r="31996" b="37131"/>
          <a:stretch/>
        </p:blipFill>
        <p:spPr>
          <a:xfrm>
            <a:off x="5751193" y="3934645"/>
            <a:ext cx="2195606" cy="889865"/>
          </a:xfrm>
          <a:prstGeom prst="rect">
            <a:avLst/>
          </a:prstGeom>
          <a:noFill/>
          <a:ln>
            <a:noFill/>
          </a:ln>
        </p:spPr>
      </p:pic>
      <p:pic>
        <p:nvPicPr>
          <p:cNvPr id="367" name="Google Shape;367;p38"/>
          <p:cNvPicPr preferRelativeResize="0"/>
          <p:nvPr/>
        </p:nvPicPr>
        <p:blipFill rotWithShape="1">
          <a:blip r:embed="rId5">
            <a:alphaModFix/>
          </a:blip>
          <a:srcRect l="46829" t="64109" r="31143" b="26878"/>
          <a:stretch/>
        </p:blipFill>
        <p:spPr>
          <a:xfrm>
            <a:off x="1066800" y="3945810"/>
            <a:ext cx="2183766" cy="889864"/>
          </a:xfrm>
          <a:prstGeom prst="rect">
            <a:avLst/>
          </a:prstGeom>
          <a:noFill/>
          <a:ln>
            <a:noFill/>
          </a:ln>
        </p:spPr>
      </p:pic>
      <p:sp>
        <p:nvSpPr>
          <p:cNvPr id="368" name="Google Shape;368;p38"/>
          <p:cNvSpPr txBox="1"/>
          <p:nvPr/>
        </p:nvSpPr>
        <p:spPr>
          <a:xfrm>
            <a:off x="238525" y="742975"/>
            <a:ext cx="85206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Gradient (shape and texture) is kept from right image but colors are adapted to the ones of the left image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9"/>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a:t>
            </a:r>
            <a:r>
              <a:rPr lang="en-GB" sz="2000"/>
              <a:t>4: Results on our own images</a:t>
            </a:r>
            <a:endParaRPr/>
          </a:p>
          <a:p>
            <a:pPr marL="0" lvl="0" indent="0" algn="l" rtl="0">
              <a:spcBef>
                <a:spcPts val="0"/>
              </a:spcBef>
              <a:spcAft>
                <a:spcPts val="0"/>
              </a:spcAft>
              <a:buNone/>
            </a:pPr>
            <a:endParaRPr sz="2200"/>
          </a:p>
        </p:txBody>
      </p:sp>
      <p:pic>
        <p:nvPicPr>
          <p:cNvPr id="374" name="Google Shape;374;p39"/>
          <p:cNvPicPr preferRelativeResize="0"/>
          <p:nvPr/>
        </p:nvPicPr>
        <p:blipFill>
          <a:blip r:embed="rId3">
            <a:alphaModFix/>
          </a:blip>
          <a:stretch>
            <a:fillRect/>
          </a:stretch>
        </p:blipFill>
        <p:spPr>
          <a:xfrm>
            <a:off x="4084725" y="1089250"/>
            <a:ext cx="3661175" cy="2748250"/>
          </a:xfrm>
          <a:prstGeom prst="rect">
            <a:avLst/>
          </a:prstGeom>
          <a:noFill/>
          <a:ln>
            <a:noFill/>
          </a:ln>
        </p:spPr>
      </p:pic>
      <p:pic>
        <p:nvPicPr>
          <p:cNvPr id="375" name="Google Shape;375;p39"/>
          <p:cNvPicPr preferRelativeResize="0"/>
          <p:nvPr/>
        </p:nvPicPr>
        <p:blipFill>
          <a:blip r:embed="rId4">
            <a:alphaModFix/>
          </a:blip>
          <a:stretch>
            <a:fillRect/>
          </a:stretch>
        </p:blipFill>
        <p:spPr>
          <a:xfrm>
            <a:off x="231275" y="1632346"/>
            <a:ext cx="1767200" cy="1326552"/>
          </a:xfrm>
          <a:prstGeom prst="rect">
            <a:avLst/>
          </a:prstGeom>
          <a:noFill/>
          <a:ln>
            <a:noFill/>
          </a:ln>
        </p:spPr>
      </p:pic>
      <p:pic>
        <p:nvPicPr>
          <p:cNvPr id="376" name="Google Shape;376;p39"/>
          <p:cNvPicPr preferRelativeResize="0"/>
          <p:nvPr/>
        </p:nvPicPr>
        <p:blipFill>
          <a:blip r:embed="rId5">
            <a:alphaModFix/>
          </a:blip>
          <a:stretch>
            <a:fillRect/>
          </a:stretch>
        </p:blipFill>
        <p:spPr>
          <a:xfrm>
            <a:off x="209075" y="3574925"/>
            <a:ext cx="1659202" cy="933301"/>
          </a:xfrm>
          <a:prstGeom prst="rect">
            <a:avLst/>
          </a:prstGeom>
          <a:noFill/>
          <a:ln>
            <a:noFill/>
          </a:ln>
        </p:spPr>
      </p:pic>
      <p:pic>
        <p:nvPicPr>
          <p:cNvPr id="377" name="Google Shape;377;p39"/>
          <p:cNvPicPr preferRelativeResize="0"/>
          <p:nvPr/>
        </p:nvPicPr>
        <p:blipFill rotWithShape="1">
          <a:blip r:embed="rId6">
            <a:alphaModFix/>
          </a:blip>
          <a:srcRect l="36020" t="43835" r="49292" b="27419"/>
          <a:stretch/>
        </p:blipFill>
        <p:spPr>
          <a:xfrm>
            <a:off x="2702924" y="2364325"/>
            <a:ext cx="753552" cy="829599"/>
          </a:xfrm>
          <a:prstGeom prst="rect">
            <a:avLst/>
          </a:prstGeom>
          <a:noFill/>
          <a:ln>
            <a:noFill/>
          </a:ln>
        </p:spPr>
      </p:pic>
      <p:pic>
        <p:nvPicPr>
          <p:cNvPr id="378" name="Google Shape;378;p39"/>
          <p:cNvPicPr preferRelativeResize="0"/>
          <p:nvPr/>
        </p:nvPicPr>
        <p:blipFill rotWithShape="1">
          <a:blip r:embed="rId3">
            <a:alphaModFix/>
          </a:blip>
          <a:srcRect l="57628" t="31880" r="25315" b="39698"/>
          <a:stretch/>
        </p:blipFill>
        <p:spPr>
          <a:xfrm>
            <a:off x="7515351" y="3028176"/>
            <a:ext cx="1548576" cy="1937125"/>
          </a:xfrm>
          <a:prstGeom prst="rect">
            <a:avLst/>
          </a:prstGeom>
          <a:noFill/>
          <a:ln>
            <a:noFill/>
          </a:ln>
        </p:spPr>
      </p:pic>
      <p:sp>
        <p:nvSpPr>
          <p:cNvPr id="379" name="Google Shape;379;p39"/>
          <p:cNvSpPr/>
          <p:nvPr/>
        </p:nvSpPr>
        <p:spPr>
          <a:xfrm>
            <a:off x="6270975" y="1957075"/>
            <a:ext cx="518400" cy="8295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0" name="Google Shape;380;p39"/>
          <p:cNvCxnSpPr/>
          <p:nvPr/>
        </p:nvCxnSpPr>
        <p:spPr>
          <a:xfrm>
            <a:off x="6789475" y="2800500"/>
            <a:ext cx="739500" cy="276000"/>
          </a:xfrm>
          <a:prstGeom prst="straightConnector1">
            <a:avLst/>
          </a:prstGeom>
          <a:noFill/>
          <a:ln w="28575" cap="flat" cmpd="sng">
            <a:solidFill>
              <a:schemeClr val="dk2"/>
            </a:solidFill>
            <a:prstDash val="solid"/>
            <a:round/>
            <a:headEnd type="none" w="med" len="med"/>
            <a:tailEnd type="triangle" w="med" len="med"/>
          </a:ln>
        </p:spPr>
      </p:cxnSp>
      <p:sp>
        <p:nvSpPr>
          <p:cNvPr id="381" name="Google Shape;381;p39"/>
          <p:cNvSpPr txBox="1"/>
          <p:nvPr/>
        </p:nvSpPr>
        <p:spPr>
          <a:xfrm>
            <a:off x="209075" y="742975"/>
            <a:ext cx="85206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Test Image: </a:t>
            </a:r>
            <a:r>
              <a:rPr lang="en-GB"/>
              <a:t>Snowboarding on Mt.Everest</a:t>
            </a:r>
            <a:endParaRPr/>
          </a:p>
        </p:txBody>
      </p:sp>
      <p:sp>
        <p:nvSpPr>
          <p:cNvPr id="382" name="Google Shape;382;p39"/>
          <p:cNvSpPr txBox="1"/>
          <p:nvPr/>
        </p:nvSpPr>
        <p:spPr>
          <a:xfrm>
            <a:off x="2420750" y="3464975"/>
            <a:ext cx="1317900" cy="39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t>Rectangular Mask</a:t>
            </a:r>
            <a:endParaRPr/>
          </a:p>
        </p:txBody>
      </p:sp>
      <p:sp>
        <p:nvSpPr>
          <p:cNvPr id="383" name="Google Shape;383;p39"/>
          <p:cNvSpPr/>
          <p:nvPr/>
        </p:nvSpPr>
        <p:spPr>
          <a:xfrm>
            <a:off x="3577400" y="2599475"/>
            <a:ext cx="386400" cy="504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9"/>
          <p:cNvSpPr/>
          <p:nvPr/>
        </p:nvSpPr>
        <p:spPr>
          <a:xfrm>
            <a:off x="7778375" y="4286250"/>
            <a:ext cx="289500" cy="1806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85" name="Google Shape;385;p39"/>
          <p:cNvCxnSpPr>
            <a:stCxn id="384" idx="1"/>
          </p:cNvCxnSpPr>
          <p:nvPr/>
        </p:nvCxnSpPr>
        <p:spPr>
          <a:xfrm flipH="1">
            <a:off x="7127675" y="4376550"/>
            <a:ext cx="650700" cy="75600"/>
          </a:xfrm>
          <a:prstGeom prst="straightConnector1">
            <a:avLst/>
          </a:prstGeom>
          <a:noFill/>
          <a:ln w="28575" cap="flat" cmpd="sng">
            <a:solidFill>
              <a:schemeClr val="dk2"/>
            </a:solidFill>
            <a:prstDash val="solid"/>
            <a:round/>
            <a:headEnd type="none" w="med" len="med"/>
            <a:tailEnd type="triangle" w="med" len="med"/>
          </a:ln>
        </p:spPr>
      </p:cxnSp>
      <p:sp>
        <p:nvSpPr>
          <p:cNvPr id="386" name="Google Shape;386;p39"/>
          <p:cNvSpPr txBox="1"/>
          <p:nvPr/>
        </p:nvSpPr>
        <p:spPr>
          <a:xfrm>
            <a:off x="3311475" y="3981450"/>
            <a:ext cx="3850200" cy="504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Color is transferred, keeping gradient from source image.</a:t>
            </a:r>
            <a:endParaRPr/>
          </a:p>
          <a:p>
            <a:pPr marL="457200" lvl="0" indent="-317500" algn="l" rtl="0">
              <a:spcBef>
                <a:spcPts val="0"/>
              </a:spcBef>
              <a:spcAft>
                <a:spcPts val="0"/>
              </a:spcAft>
              <a:buSzPts val="1400"/>
              <a:buChar char="●"/>
            </a:pPr>
            <a:r>
              <a:rPr lang="en-GB"/>
              <a:t>High frequency information on the background of destination image is lost.</a:t>
            </a:r>
            <a:endParaRPr/>
          </a:p>
        </p:txBody>
      </p:sp>
      <p:sp>
        <p:nvSpPr>
          <p:cNvPr id="387" name="Google Shape;387;p39"/>
          <p:cNvSpPr txBox="1"/>
          <p:nvPr/>
        </p:nvSpPr>
        <p:spPr>
          <a:xfrm>
            <a:off x="240625" y="1127450"/>
            <a:ext cx="1814700" cy="5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u="sng"/>
              <a:t>Destination image:</a:t>
            </a:r>
            <a:r>
              <a:rPr lang="en-GB"/>
              <a:t> Mt.Everest</a:t>
            </a:r>
            <a:endParaRPr/>
          </a:p>
        </p:txBody>
      </p:sp>
      <p:sp>
        <p:nvSpPr>
          <p:cNvPr id="388" name="Google Shape;388;p39"/>
          <p:cNvSpPr txBox="1"/>
          <p:nvPr/>
        </p:nvSpPr>
        <p:spPr>
          <a:xfrm>
            <a:off x="173575" y="2958900"/>
            <a:ext cx="2066400" cy="5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u="sng"/>
              <a:t>Source image:</a:t>
            </a:r>
            <a:r>
              <a:rPr lang="en-GB"/>
              <a:t> Team Member Snowboarding</a:t>
            </a:r>
            <a:endParaRPr/>
          </a:p>
        </p:txBody>
      </p:sp>
      <p:sp>
        <p:nvSpPr>
          <p:cNvPr id="389" name="Google Shape;389;p39"/>
          <p:cNvSpPr/>
          <p:nvPr/>
        </p:nvSpPr>
        <p:spPr>
          <a:xfrm>
            <a:off x="2198425" y="1507100"/>
            <a:ext cx="428400" cy="2869500"/>
          </a:xfrm>
          <a:prstGeom prst="rightBrace">
            <a:avLst>
              <a:gd name="adj1" fmla="val 8333"/>
              <a:gd name="adj2" fmla="val 4698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0"/>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a:t>
            </a:r>
            <a:r>
              <a:rPr lang="en-GB" sz="2000"/>
              <a:t>4: Results on our own images</a:t>
            </a:r>
            <a:endParaRPr/>
          </a:p>
          <a:p>
            <a:pPr marL="0" lvl="0" indent="0" algn="l" rtl="0">
              <a:spcBef>
                <a:spcPts val="0"/>
              </a:spcBef>
              <a:spcAft>
                <a:spcPts val="0"/>
              </a:spcAft>
              <a:buNone/>
            </a:pPr>
            <a:endParaRPr sz="2200"/>
          </a:p>
        </p:txBody>
      </p:sp>
      <p:pic>
        <p:nvPicPr>
          <p:cNvPr id="395" name="Google Shape;395;p40"/>
          <p:cNvPicPr preferRelativeResize="0"/>
          <p:nvPr/>
        </p:nvPicPr>
        <p:blipFill>
          <a:blip r:embed="rId3">
            <a:alphaModFix/>
          </a:blip>
          <a:stretch>
            <a:fillRect/>
          </a:stretch>
        </p:blipFill>
        <p:spPr>
          <a:xfrm>
            <a:off x="1555775" y="1087650"/>
            <a:ext cx="3711575" cy="2786076"/>
          </a:xfrm>
          <a:prstGeom prst="rect">
            <a:avLst/>
          </a:prstGeom>
          <a:noFill/>
          <a:ln>
            <a:noFill/>
          </a:ln>
        </p:spPr>
      </p:pic>
      <p:pic>
        <p:nvPicPr>
          <p:cNvPr id="396" name="Google Shape;396;p40"/>
          <p:cNvPicPr preferRelativeResize="0"/>
          <p:nvPr/>
        </p:nvPicPr>
        <p:blipFill rotWithShape="1">
          <a:blip r:embed="rId4">
            <a:alphaModFix/>
          </a:blip>
          <a:srcRect l="60029" t="31483" r="27445" b="39404"/>
          <a:stretch/>
        </p:blipFill>
        <p:spPr>
          <a:xfrm>
            <a:off x="6441000" y="171282"/>
            <a:ext cx="1402101" cy="2446268"/>
          </a:xfrm>
          <a:prstGeom prst="rect">
            <a:avLst/>
          </a:prstGeom>
          <a:noFill/>
          <a:ln>
            <a:noFill/>
          </a:ln>
        </p:spPr>
      </p:pic>
      <p:pic>
        <p:nvPicPr>
          <p:cNvPr id="397" name="Google Shape;397;p40"/>
          <p:cNvPicPr preferRelativeResize="0"/>
          <p:nvPr/>
        </p:nvPicPr>
        <p:blipFill rotWithShape="1">
          <a:blip r:embed="rId5">
            <a:alphaModFix/>
          </a:blip>
          <a:srcRect l="37725" t="38278" r="51531" b="29891"/>
          <a:stretch/>
        </p:blipFill>
        <p:spPr>
          <a:xfrm>
            <a:off x="441575" y="2083163"/>
            <a:ext cx="477024" cy="795050"/>
          </a:xfrm>
          <a:prstGeom prst="rect">
            <a:avLst/>
          </a:prstGeom>
          <a:noFill/>
          <a:ln>
            <a:noFill/>
          </a:ln>
        </p:spPr>
      </p:pic>
      <p:pic>
        <p:nvPicPr>
          <p:cNvPr id="398" name="Google Shape;398;p40"/>
          <p:cNvPicPr preferRelativeResize="0"/>
          <p:nvPr/>
        </p:nvPicPr>
        <p:blipFill rotWithShape="1">
          <a:blip r:embed="rId3">
            <a:alphaModFix/>
          </a:blip>
          <a:srcRect l="58284" t="27698" r="24952" b="39794"/>
          <a:stretch/>
        </p:blipFill>
        <p:spPr>
          <a:xfrm>
            <a:off x="5052125" y="2747300"/>
            <a:ext cx="1561100" cy="2272276"/>
          </a:xfrm>
          <a:prstGeom prst="rect">
            <a:avLst/>
          </a:prstGeom>
          <a:noFill/>
          <a:ln>
            <a:noFill/>
          </a:ln>
        </p:spPr>
      </p:pic>
      <p:sp>
        <p:nvSpPr>
          <p:cNvPr id="399" name="Google Shape;399;p40"/>
          <p:cNvSpPr/>
          <p:nvPr/>
        </p:nvSpPr>
        <p:spPr>
          <a:xfrm>
            <a:off x="3795425" y="1918438"/>
            <a:ext cx="518400" cy="8295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0" name="Google Shape;400;p40"/>
          <p:cNvCxnSpPr>
            <a:stCxn id="399" idx="2"/>
            <a:endCxn id="398" idx="1"/>
          </p:cNvCxnSpPr>
          <p:nvPr/>
        </p:nvCxnSpPr>
        <p:spPr>
          <a:xfrm>
            <a:off x="4054625" y="2747938"/>
            <a:ext cx="997500" cy="1135500"/>
          </a:xfrm>
          <a:prstGeom prst="straightConnector1">
            <a:avLst/>
          </a:prstGeom>
          <a:noFill/>
          <a:ln w="28575" cap="flat" cmpd="sng">
            <a:solidFill>
              <a:schemeClr val="dk2"/>
            </a:solidFill>
            <a:prstDash val="solid"/>
            <a:round/>
            <a:headEnd type="none" w="med" len="med"/>
            <a:tailEnd type="triangle" w="med" len="med"/>
          </a:ln>
        </p:spPr>
      </p:cxnSp>
      <p:sp>
        <p:nvSpPr>
          <p:cNvPr id="401" name="Google Shape;401;p40"/>
          <p:cNvSpPr txBox="1"/>
          <p:nvPr/>
        </p:nvSpPr>
        <p:spPr>
          <a:xfrm>
            <a:off x="238525" y="604700"/>
            <a:ext cx="85206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Improving results by refining the mask:</a:t>
            </a:r>
            <a:endParaRPr/>
          </a:p>
        </p:txBody>
      </p:sp>
      <p:sp>
        <p:nvSpPr>
          <p:cNvPr id="402" name="Google Shape;402;p40"/>
          <p:cNvSpPr txBox="1"/>
          <p:nvPr/>
        </p:nvSpPr>
        <p:spPr>
          <a:xfrm>
            <a:off x="248513" y="2969175"/>
            <a:ext cx="863100" cy="39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t>Refined Mask</a:t>
            </a:r>
            <a:endParaRPr/>
          </a:p>
        </p:txBody>
      </p:sp>
      <p:sp>
        <p:nvSpPr>
          <p:cNvPr id="403" name="Google Shape;403;p40"/>
          <p:cNvSpPr/>
          <p:nvPr/>
        </p:nvSpPr>
        <p:spPr>
          <a:xfrm>
            <a:off x="1081700" y="2228250"/>
            <a:ext cx="386400" cy="504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0"/>
          <p:cNvSpPr txBox="1"/>
          <p:nvPr/>
        </p:nvSpPr>
        <p:spPr>
          <a:xfrm>
            <a:off x="5233225" y="687925"/>
            <a:ext cx="14616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Rectangular mask result:</a:t>
            </a:r>
            <a:endParaRPr/>
          </a:p>
        </p:txBody>
      </p:sp>
      <p:sp>
        <p:nvSpPr>
          <p:cNvPr id="405" name="Google Shape;405;p40"/>
          <p:cNvSpPr txBox="1"/>
          <p:nvPr/>
        </p:nvSpPr>
        <p:spPr>
          <a:xfrm>
            <a:off x="6441000" y="3242350"/>
            <a:ext cx="2703000" cy="504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Background information is saved with refined mask.</a:t>
            </a:r>
            <a:endParaRPr/>
          </a:p>
          <a:p>
            <a:pPr marL="457200" lvl="0" indent="-317500" algn="l" rtl="0">
              <a:spcBef>
                <a:spcPts val="0"/>
              </a:spcBef>
              <a:spcAft>
                <a:spcPts val="0"/>
              </a:spcAft>
              <a:buSzPts val="1400"/>
              <a:buChar char="●"/>
            </a:pPr>
            <a:r>
              <a:rPr lang="en-GB"/>
              <a:t>Mask difficult to generate, not optimal solution</a:t>
            </a:r>
            <a:endParaRPr/>
          </a:p>
          <a:p>
            <a:pPr marL="0" lvl="0" indent="0" algn="l" rtl="0">
              <a:spcBef>
                <a:spcPts val="0"/>
              </a:spcBef>
              <a:spcAft>
                <a:spcPts val="0"/>
              </a:spcAft>
              <a:buNone/>
            </a:pP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1"/>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a:t>
            </a:r>
            <a:r>
              <a:rPr lang="en-GB" sz="2000"/>
              <a:t>4: Results on our own images</a:t>
            </a:r>
            <a:endParaRPr/>
          </a:p>
          <a:p>
            <a:pPr marL="0" lvl="0" indent="0" algn="l" rtl="0">
              <a:spcBef>
                <a:spcPts val="0"/>
              </a:spcBef>
              <a:spcAft>
                <a:spcPts val="0"/>
              </a:spcAft>
              <a:buNone/>
            </a:pPr>
            <a:endParaRPr sz="2200"/>
          </a:p>
        </p:txBody>
      </p:sp>
      <p:pic>
        <p:nvPicPr>
          <p:cNvPr id="411" name="Google Shape;411;p41"/>
          <p:cNvPicPr preferRelativeResize="0"/>
          <p:nvPr/>
        </p:nvPicPr>
        <p:blipFill>
          <a:blip r:embed="rId3">
            <a:alphaModFix/>
          </a:blip>
          <a:stretch>
            <a:fillRect/>
          </a:stretch>
        </p:blipFill>
        <p:spPr>
          <a:xfrm>
            <a:off x="4059425" y="735750"/>
            <a:ext cx="3785024" cy="2838774"/>
          </a:xfrm>
          <a:prstGeom prst="rect">
            <a:avLst/>
          </a:prstGeom>
          <a:noFill/>
          <a:ln>
            <a:noFill/>
          </a:ln>
        </p:spPr>
      </p:pic>
      <p:pic>
        <p:nvPicPr>
          <p:cNvPr id="412" name="Google Shape;412;p41"/>
          <p:cNvPicPr preferRelativeResize="0"/>
          <p:nvPr/>
        </p:nvPicPr>
        <p:blipFill rotWithShape="1">
          <a:blip r:embed="rId4">
            <a:alphaModFix/>
          </a:blip>
          <a:srcRect l="18176" r="18360"/>
          <a:stretch/>
        </p:blipFill>
        <p:spPr>
          <a:xfrm>
            <a:off x="335175" y="1393050"/>
            <a:ext cx="1568581" cy="1390862"/>
          </a:xfrm>
          <a:prstGeom prst="rect">
            <a:avLst/>
          </a:prstGeom>
          <a:noFill/>
          <a:ln>
            <a:noFill/>
          </a:ln>
        </p:spPr>
      </p:pic>
      <p:pic>
        <p:nvPicPr>
          <p:cNvPr id="413" name="Google Shape;413;p41"/>
          <p:cNvPicPr preferRelativeResize="0"/>
          <p:nvPr/>
        </p:nvPicPr>
        <p:blipFill>
          <a:blip r:embed="rId5">
            <a:alphaModFix/>
          </a:blip>
          <a:stretch>
            <a:fillRect/>
          </a:stretch>
        </p:blipFill>
        <p:spPr>
          <a:xfrm>
            <a:off x="146275" y="3334000"/>
            <a:ext cx="1946372" cy="1459773"/>
          </a:xfrm>
          <a:prstGeom prst="rect">
            <a:avLst/>
          </a:prstGeom>
          <a:noFill/>
          <a:ln>
            <a:noFill/>
          </a:ln>
        </p:spPr>
      </p:pic>
      <p:pic>
        <p:nvPicPr>
          <p:cNvPr id="414" name="Google Shape;414;p41"/>
          <p:cNvPicPr preferRelativeResize="0"/>
          <p:nvPr/>
        </p:nvPicPr>
        <p:blipFill rotWithShape="1">
          <a:blip r:embed="rId3">
            <a:alphaModFix/>
          </a:blip>
          <a:srcRect l="23994" t="46981" r="56926" b="28547"/>
          <a:stretch/>
        </p:blipFill>
        <p:spPr>
          <a:xfrm>
            <a:off x="6347475" y="2158075"/>
            <a:ext cx="2740079" cy="2635700"/>
          </a:xfrm>
          <a:prstGeom prst="rect">
            <a:avLst/>
          </a:prstGeom>
          <a:noFill/>
          <a:ln>
            <a:noFill/>
          </a:ln>
        </p:spPr>
      </p:pic>
      <p:sp>
        <p:nvSpPr>
          <p:cNvPr id="415" name="Google Shape;415;p41"/>
          <p:cNvSpPr txBox="1"/>
          <p:nvPr/>
        </p:nvSpPr>
        <p:spPr>
          <a:xfrm>
            <a:off x="209075" y="590575"/>
            <a:ext cx="8520600" cy="54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Test Image: </a:t>
            </a:r>
            <a:r>
              <a:rPr lang="en-GB"/>
              <a:t>Banksy at CVC</a:t>
            </a:r>
            <a:endParaRPr/>
          </a:p>
        </p:txBody>
      </p:sp>
      <p:sp>
        <p:nvSpPr>
          <p:cNvPr id="416" name="Google Shape;416;p41"/>
          <p:cNvSpPr/>
          <p:nvPr/>
        </p:nvSpPr>
        <p:spPr>
          <a:xfrm>
            <a:off x="5013250" y="1980063"/>
            <a:ext cx="518400" cy="8295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7" name="Google Shape;417;p41"/>
          <p:cNvCxnSpPr>
            <a:stCxn id="416" idx="2"/>
            <a:endCxn id="414" idx="1"/>
          </p:cNvCxnSpPr>
          <p:nvPr/>
        </p:nvCxnSpPr>
        <p:spPr>
          <a:xfrm>
            <a:off x="5272450" y="2809563"/>
            <a:ext cx="1074900" cy="666300"/>
          </a:xfrm>
          <a:prstGeom prst="straightConnector1">
            <a:avLst/>
          </a:prstGeom>
          <a:noFill/>
          <a:ln w="28575" cap="flat" cmpd="sng">
            <a:solidFill>
              <a:schemeClr val="dk2"/>
            </a:solidFill>
            <a:prstDash val="solid"/>
            <a:round/>
            <a:headEnd type="none" w="med" len="med"/>
            <a:tailEnd type="triangle" w="med" len="med"/>
          </a:ln>
        </p:spPr>
      </p:cxnSp>
      <p:sp>
        <p:nvSpPr>
          <p:cNvPr id="418" name="Google Shape;418;p41"/>
          <p:cNvSpPr txBox="1"/>
          <p:nvPr/>
        </p:nvSpPr>
        <p:spPr>
          <a:xfrm>
            <a:off x="2442800" y="3804575"/>
            <a:ext cx="4054200" cy="504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Color is transferred correctly.</a:t>
            </a:r>
            <a:endParaRPr/>
          </a:p>
          <a:p>
            <a:pPr marL="457200" lvl="0" indent="-317500" algn="l" rtl="0">
              <a:spcBef>
                <a:spcPts val="0"/>
              </a:spcBef>
              <a:spcAft>
                <a:spcPts val="0"/>
              </a:spcAft>
              <a:buSzPts val="1400"/>
              <a:buChar char="●"/>
            </a:pPr>
            <a:r>
              <a:rPr lang="en-GB"/>
              <a:t>Building tiles from destination image are lost, image doesn’t appear realistic. This issue will be solved with mixing gradients implementation</a:t>
            </a:r>
            <a:endParaRPr/>
          </a:p>
        </p:txBody>
      </p:sp>
      <p:sp>
        <p:nvSpPr>
          <p:cNvPr id="419" name="Google Shape;419;p41"/>
          <p:cNvSpPr/>
          <p:nvPr/>
        </p:nvSpPr>
        <p:spPr>
          <a:xfrm>
            <a:off x="2190600" y="1285875"/>
            <a:ext cx="428400" cy="2869500"/>
          </a:xfrm>
          <a:prstGeom prst="rightBrace">
            <a:avLst>
              <a:gd name="adj1" fmla="val 8333"/>
              <a:gd name="adj2" fmla="val 4698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1"/>
          <p:cNvSpPr txBox="1"/>
          <p:nvPr/>
        </p:nvSpPr>
        <p:spPr>
          <a:xfrm>
            <a:off x="340175" y="888150"/>
            <a:ext cx="1814700" cy="5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u="sng"/>
              <a:t>Destination image:</a:t>
            </a:r>
            <a:r>
              <a:rPr lang="en-GB"/>
              <a:t> Banksy painting</a:t>
            </a:r>
            <a:endParaRPr/>
          </a:p>
        </p:txBody>
      </p:sp>
      <p:sp>
        <p:nvSpPr>
          <p:cNvPr id="421" name="Google Shape;421;p41"/>
          <p:cNvSpPr txBox="1"/>
          <p:nvPr/>
        </p:nvSpPr>
        <p:spPr>
          <a:xfrm>
            <a:off x="97375" y="2806500"/>
            <a:ext cx="1414800" cy="5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u="sng"/>
              <a:t>Source image:</a:t>
            </a:r>
            <a:r>
              <a:rPr lang="en-GB"/>
              <a:t> CVC building</a:t>
            </a:r>
            <a:endParaRPr/>
          </a:p>
        </p:txBody>
      </p:sp>
      <p:pic>
        <p:nvPicPr>
          <p:cNvPr id="422" name="Google Shape;422;p41"/>
          <p:cNvPicPr preferRelativeResize="0"/>
          <p:nvPr/>
        </p:nvPicPr>
        <p:blipFill rotWithShape="1">
          <a:blip r:embed="rId6">
            <a:alphaModFix/>
          </a:blip>
          <a:srcRect l="36020" t="43835" r="49292" b="27419"/>
          <a:stretch/>
        </p:blipFill>
        <p:spPr>
          <a:xfrm>
            <a:off x="2724961" y="2052425"/>
            <a:ext cx="753552" cy="829599"/>
          </a:xfrm>
          <a:prstGeom prst="rect">
            <a:avLst/>
          </a:prstGeom>
          <a:noFill/>
          <a:ln>
            <a:noFill/>
          </a:ln>
        </p:spPr>
      </p:pic>
      <p:sp>
        <p:nvSpPr>
          <p:cNvPr id="423" name="Google Shape;423;p41"/>
          <p:cNvSpPr txBox="1"/>
          <p:nvPr/>
        </p:nvSpPr>
        <p:spPr>
          <a:xfrm>
            <a:off x="2442788" y="3000675"/>
            <a:ext cx="1317900" cy="391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a:t>Rectangular Mask</a:t>
            </a:r>
            <a:endParaRPr/>
          </a:p>
        </p:txBody>
      </p:sp>
      <p:sp>
        <p:nvSpPr>
          <p:cNvPr id="424" name="Google Shape;424;p41"/>
          <p:cNvSpPr/>
          <p:nvPr/>
        </p:nvSpPr>
        <p:spPr>
          <a:xfrm>
            <a:off x="3599438" y="2287575"/>
            <a:ext cx="386400" cy="504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512700" y="1893300"/>
            <a:ext cx="84885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Week 1: Image Inpainting</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42"/>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a:t>
            </a:r>
            <a:r>
              <a:rPr lang="en-GB" sz="2000"/>
              <a:t>5: Implementation of mixing gradients method</a:t>
            </a:r>
            <a:endParaRPr/>
          </a:p>
          <a:p>
            <a:pPr marL="0" lvl="0" indent="0" algn="l" rtl="0">
              <a:spcBef>
                <a:spcPts val="0"/>
              </a:spcBef>
              <a:spcAft>
                <a:spcPts val="0"/>
              </a:spcAft>
              <a:buNone/>
            </a:pPr>
            <a:endParaRPr sz="2200"/>
          </a:p>
        </p:txBody>
      </p:sp>
      <p:pic>
        <p:nvPicPr>
          <p:cNvPr id="430" name="Google Shape;430;p42"/>
          <p:cNvPicPr preferRelativeResize="0"/>
          <p:nvPr/>
        </p:nvPicPr>
        <p:blipFill>
          <a:blip r:embed="rId3">
            <a:alphaModFix/>
          </a:blip>
          <a:stretch>
            <a:fillRect/>
          </a:stretch>
        </p:blipFill>
        <p:spPr>
          <a:xfrm>
            <a:off x="2491625" y="3039251"/>
            <a:ext cx="3332439" cy="436600"/>
          </a:xfrm>
          <a:prstGeom prst="rect">
            <a:avLst/>
          </a:prstGeom>
          <a:noFill/>
          <a:ln>
            <a:noFill/>
          </a:ln>
        </p:spPr>
      </p:pic>
      <p:pic>
        <p:nvPicPr>
          <p:cNvPr id="431" name="Google Shape;431;p42"/>
          <p:cNvPicPr preferRelativeResize="0"/>
          <p:nvPr/>
        </p:nvPicPr>
        <p:blipFill rotWithShape="1">
          <a:blip r:embed="rId4">
            <a:alphaModFix/>
          </a:blip>
          <a:srcRect r="18493"/>
          <a:stretch/>
        </p:blipFill>
        <p:spPr>
          <a:xfrm>
            <a:off x="1142950" y="3773800"/>
            <a:ext cx="5977751" cy="495300"/>
          </a:xfrm>
          <a:prstGeom prst="rect">
            <a:avLst/>
          </a:prstGeom>
          <a:noFill/>
          <a:ln>
            <a:noFill/>
          </a:ln>
        </p:spPr>
      </p:pic>
      <p:sp>
        <p:nvSpPr>
          <p:cNvPr id="432" name="Google Shape;432;p42"/>
          <p:cNvSpPr txBox="1"/>
          <p:nvPr/>
        </p:nvSpPr>
        <p:spPr>
          <a:xfrm>
            <a:off x="292200" y="1047775"/>
            <a:ext cx="85380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In order to implement the mixing technique for seamless cloning, the guidance field must be changed as follows: </a:t>
            </a:r>
            <a:endParaRPr/>
          </a:p>
        </p:txBody>
      </p:sp>
      <p:pic>
        <p:nvPicPr>
          <p:cNvPr id="433" name="Google Shape;433;p42"/>
          <p:cNvPicPr preferRelativeResize="0"/>
          <p:nvPr/>
        </p:nvPicPr>
        <p:blipFill>
          <a:blip r:embed="rId5">
            <a:alphaModFix/>
          </a:blip>
          <a:stretch>
            <a:fillRect/>
          </a:stretch>
        </p:blipFill>
        <p:spPr>
          <a:xfrm>
            <a:off x="1431695" y="1400300"/>
            <a:ext cx="4002174" cy="773200"/>
          </a:xfrm>
          <a:prstGeom prst="rect">
            <a:avLst/>
          </a:prstGeom>
          <a:noFill/>
          <a:ln>
            <a:noFill/>
          </a:ln>
        </p:spPr>
      </p:pic>
      <p:sp>
        <p:nvSpPr>
          <p:cNvPr id="434" name="Google Shape;434;p42"/>
          <p:cNvSpPr txBox="1"/>
          <p:nvPr/>
        </p:nvSpPr>
        <p:spPr>
          <a:xfrm>
            <a:off x="5553525" y="1534600"/>
            <a:ext cx="28737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Where f* is the destination image.</a:t>
            </a:r>
            <a:endParaRPr/>
          </a:p>
        </p:txBody>
      </p:sp>
      <p:sp>
        <p:nvSpPr>
          <p:cNvPr id="435" name="Google Shape;435;p42"/>
          <p:cNvSpPr txBox="1"/>
          <p:nvPr/>
        </p:nvSpPr>
        <p:spPr>
          <a:xfrm>
            <a:off x="375775" y="2461600"/>
            <a:ext cx="8051400" cy="50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Once guidance field has been computed,the following equation must be solved as with importing gradients technique: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43"/>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a:t>
            </a:r>
            <a:r>
              <a:rPr lang="en-GB" sz="2000"/>
              <a:t>5: Implementation of mixing gradients method</a:t>
            </a:r>
            <a:endParaRPr/>
          </a:p>
          <a:p>
            <a:pPr marL="0" lvl="0" indent="0" algn="l" rtl="0">
              <a:spcBef>
                <a:spcPts val="0"/>
              </a:spcBef>
              <a:spcAft>
                <a:spcPts val="0"/>
              </a:spcAft>
              <a:buNone/>
            </a:pPr>
            <a:endParaRPr sz="2200"/>
          </a:p>
        </p:txBody>
      </p:sp>
      <p:sp>
        <p:nvSpPr>
          <p:cNvPr id="441" name="Google Shape;441;p43"/>
          <p:cNvSpPr txBox="1"/>
          <p:nvPr/>
        </p:nvSpPr>
        <p:spPr>
          <a:xfrm>
            <a:off x="249350" y="544550"/>
            <a:ext cx="85206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Our implementation in Matlab code consists in:</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GB"/>
              <a:t>In start_mixed_gradients.m file guidance field is firstly computed as:                            </a:t>
            </a:r>
            <a:endParaRPr/>
          </a:p>
          <a:p>
            <a:pPr marL="0" lvl="0" indent="0" algn="l" rtl="0">
              <a:spcBef>
                <a:spcPts val="0"/>
              </a:spcBef>
              <a:spcAft>
                <a:spcPts val="0"/>
              </a:spcAft>
              <a:buNone/>
            </a:pPr>
            <a:r>
              <a:rPr lang="en-GB"/>
              <a:t>		</a:t>
            </a:r>
            <a:endParaRPr/>
          </a:p>
          <a:p>
            <a:pPr marL="0" lvl="0" indent="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GB" sz="1200">
                <a:latin typeface="Consolas"/>
                <a:ea typeface="Consolas"/>
                <a:cs typeface="Consolas"/>
                <a:sym typeface="Consolas"/>
              </a:rPr>
              <a:t>   </a:t>
            </a: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457200" lvl="0" indent="0" algn="l" rtl="0">
              <a:spcBef>
                <a:spcPts val="0"/>
              </a:spcBef>
              <a:spcAft>
                <a:spcPts val="0"/>
              </a:spcAft>
              <a:buNone/>
            </a:pPr>
            <a:endParaRPr sz="1200"/>
          </a:p>
          <a:p>
            <a:pPr marL="457200" lvl="0" indent="0" algn="l" rtl="0">
              <a:spcBef>
                <a:spcPts val="0"/>
              </a:spcBef>
              <a:spcAft>
                <a:spcPts val="0"/>
              </a:spcAft>
              <a:buClr>
                <a:srgbClr val="000000"/>
              </a:buClr>
              <a:buSzPts val="1100"/>
              <a:buFont typeface="Arial"/>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sz="1000">
              <a:latin typeface="Consolas"/>
              <a:ea typeface="Consolas"/>
              <a:cs typeface="Consolas"/>
              <a:sym typeface="Consolas"/>
            </a:endParaRPr>
          </a:p>
        </p:txBody>
      </p:sp>
      <p:sp>
        <p:nvSpPr>
          <p:cNvPr id="442" name="Google Shape;442;p43"/>
          <p:cNvSpPr txBox="1"/>
          <p:nvPr/>
        </p:nvSpPr>
        <p:spPr>
          <a:xfrm>
            <a:off x="883600" y="1417100"/>
            <a:ext cx="1059000" cy="30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i="1"/>
              <a:t>Source Gradient:</a:t>
            </a:r>
            <a:endParaRPr sz="800" i="1"/>
          </a:p>
        </p:txBody>
      </p:sp>
      <p:pic>
        <p:nvPicPr>
          <p:cNvPr id="443" name="Google Shape;443;p43"/>
          <p:cNvPicPr preferRelativeResize="0"/>
          <p:nvPr/>
        </p:nvPicPr>
        <p:blipFill>
          <a:blip r:embed="rId3">
            <a:alphaModFix/>
          </a:blip>
          <a:stretch>
            <a:fillRect/>
          </a:stretch>
        </p:blipFill>
        <p:spPr>
          <a:xfrm>
            <a:off x="6276600" y="916225"/>
            <a:ext cx="2773074" cy="535750"/>
          </a:xfrm>
          <a:prstGeom prst="rect">
            <a:avLst/>
          </a:prstGeom>
          <a:noFill/>
          <a:ln>
            <a:noFill/>
          </a:ln>
        </p:spPr>
      </p:pic>
      <p:sp>
        <p:nvSpPr>
          <p:cNvPr id="444" name="Google Shape;444;p43"/>
          <p:cNvSpPr txBox="1"/>
          <p:nvPr/>
        </p:nvSpPr>
        <p:spPr>
          <a:xfrm>
            <a:off x="641900" y="1790725"/>
            <a:ext cx="1356000" cy="2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i="1"/>
              <a:t>Destination Gradient:</a:t>
            </a:r>
            <a:endParaRPr sz="800" i="1"/>
          </a:p>
        </p:txBody>
      </p:sp>
      <p:sp>
        <p:nvSpPr>
          <p:cNvPr id="445" name="Google Shape;445;p43"/>
          <p:cNvSpPr txBox="1"/>
          <p:nvPr/>
        </p:nvSpPr>
        <p:spPr>
          <a:xfrm>
            <a:off x="1119950" y="1368400"/>
            <a:ext cx="7888200" cy="2260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    sourceGrad_i = sol_DiFwd( src(:,:,nC), param.hi );</a:t>
            </a: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    sourceGrad_j = sol_DjFwd( src(:,:,nC), param.hj );</a:t>
            </a: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    dstGrad_i = sol_DiFwd( dst(:,:,nC), param.hi );</a:t>
            </a: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    dstGrad_j = sol_DjFwd( dst(:,:,nC), param.hj );</a:t>
            </a: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    drivingGrad_i = zeros(size(dst(:,:,1)));</a:t>
            </a: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    drivingGrad_i(mask_dst(:)) = sourceGrad_i(mask_src(:));</a:t>
            </a: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    drivingGrad_j = zeros(size(dst(:,:,1)));</a:t>
            </a: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    drivingGrad_j(mask_dst(:)) = sourceGrad_j(mask_src(:));</a:t>
            </a: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    drivingDestGrad_i = zeros(size(dst(:,:,1)));</a:t>
            </a: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    drivingDestGrad_j = zeros(size(dst(:,:,1)));</a:t>
            </a: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    drivingDestGrad_i(mask_dst(:)) = dstGrad_i(mask_dst(:));</a:t>
            </a: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    drivingDestGrad_j(mask_dst(:)) = dstGrad_j(mask_dst(:));</a:t>
            </a: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    </a:t>
            </a: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    drivingGrad_i (abs(drivingDestGrad_i)&gt;abs(drivingGrad_i)) = drivingDestGrad_i(abs(drivingDestGrad_i)&gt;abs(drivingGrad_i));</a:t>
            </a: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    drivingGrad_j (abs(drivingDestGrad_j)&gt;abs(drivingGrad_j)) = drivingDestGrad_j(abs(drivingDestGrad_j)&gt;abs(drivingGrad_j));</a:t>
            </a: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GB" sz="1200">
                <a:solidFill>
                  <a:schemeClr val="dk1"/>
                </a:solidFill>
                <a:latin typeface="Consolas"/>
                <a:ea typeface="Consolas"/>
                <a:cs typeface="Consolas"/>
                <a:sym typeface="Consolas"/>
              </a:rPr>
              <a:t>    </a:t>
            </a:r>
            <a:endParaRPr/>
          </a:p>
        </p:txBody>
      </p:sp>
      <p:sp>
        <p:nvSpPr>
          <p:cNvPr id="446" name="Google Shape;446;p43"/>
          <p:cNvSpPr txBox="1"/>
          <p:nvPr/>
        </p:nvSpPr>
        <p:spPr>
          <a:xfrm>
            <a:off x="586600" y="2381650"/>
            <a:ext cx="1356000" cy="2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i="1"/>
              <a:t>Initialize driving vector as source gradient:</a:t>
            </a:r>
            <a:endParaRPr sz="800" i="1"/>
          </a:p>
        </p:txBody>
      </p:sp>
      <p:sp>
        <p:nvSpPr>
          <p:cNvPr id="447" name="Google Shape;447;p43"/>
          <p:cNvSpPr txBox="1"/>
          <p:nvPr/>
        </p:nvSpPr>
        <p:spPr>
          <a:xfrm>
            <a:off x="586600" y="3740725"/>
            <a:ext cx="1356000" cy="2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i="1"/>
              <a:t>Compute guidance field applying above condition:</a:t>
            </a:r>
            <a:endParaRPr sz="800" i="1"/>
          </a:p>
        </p:txBody>
      </p:sp>
      <p:sp>
        <p:nvSpPr>
          <p:cNvPr id="448" name="Google Shape;448;p43"/>
          <p:cNvSpPr txBox="1"/>
          <p:nvPr/>
        </p:nvSpPr>
        <p:spPr>
          <a:xfrm>
            <a:off x="49175" y="3939275"/>
            <a:ext cx="8520600" cy="108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GB"/>
              <a:t>Afterwards the divergence of the guidance field is computed:</a:t>
            </a:r>
            <a:endParaRPr/>
          </a:p>
          <a:p>
            <a:pPr marL="0" lvl="0" indent="0" algn="l" rtl="0">
              <a:spcBef>
                <a:spcPts val="0"/>
              </a:spcBef>
              <a:spcAft>
                <a:spcPts val="0"/>
              </a:spcAft>
              <a:buNone/>
            </a:pPr>
            <a:r>
              <a:rPr lang="en-GB"/>
              <a:t>		</a:t>
            </a:r>
            <a:endParaRPr/>
          </a:p>
          <a:p>
            <a:pPr marL="0" lvl="0" indent="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r>
              <a:rPr lang="en-GB" sz="1200">
                <a:latin typeface="Consolas"/>
                <a:ea typeface="Consolas"/>
                <a:cs typeface="Consolas"/>
                <a:sym typeface="Consolas"/>
              </a:rPr>
              <a:t>   </a:t>
            </a: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457200" lvl="0" indent="0" algn="l" rtl="0">
              <a:spcBef>
                <a:spcPts val="0"/>
              </a:spcBef>
              <a:spcAft>
                <a:spcPts val="0"/>
              </a:spcAft>
              <a:buNone/>
            </a:pPr>
            <a:endParaRPr sz="1200"/>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sz="1000">
              <a:latin typeface="Consolas"/>
              <a:ea typeface="Consolas"/>
              <a:cs typeface="Consolas"/>
              <a:sym typeface="Consolas"/>
            </a:endParaRPr>
          </a:p>
        </p:txBody>
      </p:sp>
      <p:sp>
        <p:nvSpPr>
          <p:cNvPr id="449" name="Google Shape;449;p43"/>
          <p:cNvSpPr txBox="1"/>
          <p:nvPr/>
        </p:nvSpPr>
        <p:spPr>
          <a:xfrm>
            <a:off x="1561950" y="4535150"/>
            <a:ext cx="7072200" cy="53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800">
                <a:latin typeface="Consolas"/>
                <a:ea typeface="Consolas"/>
                <a:cs typeface="Consolas"/>
                <a:sym typeface="Consolas"/>
              </a:rPr>
              <a:t>    driving_on_dst = +sol_DiBwd( drivingGrad_i(:,:), param.hi ) + sol_DjBwd( drivingGrad_j(:,:), param.hj );</a:t>
            </a:r>
            <a:endParaRPr sz="8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GB" sz="800">
                <a:latin typeface="Consolas"/>
                <a:ea typeface="Consolas"/>
                <a:cs typeface="Consolas"/>
                <a:sym typeface="Consolas"/>
              </a:rPr>
              <a:t>    param.driving = driving_on_dst;</a:t>
            </a:r>
            <a:endParaRPr sz="800">
              <a:latin typeface="Consolas"/>
              <a:ea typeface="Consolas"/>
              <a:cs typeface="Consolas"/>
              <a:sym typeface="Consolas"/>
            </a:endParaRPr>
          </a:p>
          <a:p>
            <a:pPr marL="0" lvl="0" indent="0" algn="l" rtl="0">
              <a:spcBef>
                <a:spcPts val="0"/>
              </a:spcBef>
              <a:spcAft>
                <a:spcPts val="0"/>
              </a:spcAft>
              <a:buNone/>
            </a:pPr>
            <a:endParaRPr/>
          </a:p>
        </p:txBody>
      </p:sp>
      <p:pic>
        <p:nvPicPr>
          <p:cNvPr id="450" name="Google Shape;450;p43"/>
          <p:cNvPicPr preferRelativeResize="0"/>
          <p:nvPr/>
        </p:nvPicPr>
        <p:blipFill rotWithShape="1">
          <a:blip r:embed="rId4">
            <a:alphaModFix/>
          </a:blip>
          <a:srcRect l="57374" r="18494"/>
          <a:stretch/>
        </p:blipFill>
        <p:spPr>
          <a:xfrm>
            <a:off x="5710400" y="4107575"/>
            <a:ext cx="1527824" cy="427575"/>
          </a:xfrm>
          <a:prstGeom prst="rect">
            <a:avLst/>
          </a:prstGeom>
          <a:noFill/>
          <a:ln>
            <a:noFill/>
          </a:ln>
        </p:spPr>
      </p:pic>
      <p:sp>
        <p:nvSpPr>
          <p:cNvPr id="451" name="Google Shape;451;p43"/>
          <p:cNvSpPr txBox="1"/>
          <p:nvPr/>
        </p:nvSpPr>
        <p:spPr>
          <a:xfrm>
            <a:off x="586600" y="4623675"/>
            <a:ext cx="1203600" cy="2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i="1"/>
              <a:t>Compute divergence of guidance field:</a:t>
            </a:r>
            <a:endParaRPr sz="800" i="1"/>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44"/>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a:t>
            </a:r>
            <a:r>
              <a:rPr lang="en-GB" sz="2000"/>
              <a:t>6: Mixing gradients results</a:t>
            </a:r>
            <a:endParaRPr/>
          </a:p>
          <a:p>
            <a:pPr marL="0" lvl="0" indent="0" algn="l" rtl="0">
              <a:spcBef>
                <a:spcPts val="0"/>
              </a:spcBef>
              <a:spcAft>
                <a:spcPts val="0"/>
              </a:spcAft>
              <a:buNone/>
            </a:pPr>
            <a:endParaRPr sz="2200"/>
          </a:p>
        </p:txBody>
      </p:sp>
      <p:pic>
        <p:nvPicPr>
          <p:cNvPr id="457" name="Google Shape;457;p44"/>
          <p:cNvPicPr preferRelativeResize="0"/>
          <p:nvPr/>
        </p:nvPicPr>
        <p:blipFill>
          <a:blip r:embed="rId3">
            <a:alphaModFix/>
          </a:blip>
          <a:stretch>
            <a:fillRect/>
          </a:stretch>
        </p:blipFill>
        <p:spPr>
          <a:xfrm>
            <a:off x="4902275" y="1019963"/>
            <a:ext cx="3131425" cy="3131425"/>
          </a:xfrm>
          <a:prstGeom prst="rect">
            <a:avLst/>
          </a:prstGeom>
          <a:noFill/>
          <a:ln>
            <a:noFill/>
          </a:ln>
        </p:spPr>
      </p:pic>
      <p:pic>
        <p:nvPicPr>
          <p:cNvPr id="458" name="Google Shape;458;p44"/>
          <p:cNvPicPr preferRelativeResize="0"/>
          <p:nvPr/>
        </p:nvPicPr>
        <p:blipFill>
          <a:blip r:embed="rId4">
            <a:alphaModFix/>
          </a:blip>
          <a:stretch>
            <a:fillRect/>
          </a:stretch>
        </p:blipFill>
        <p:spPr>
          <a:xfrm>
            <a:off x="491450" y="971563"/>
            <a:ext cx="3228200" cy="3228200"/>
          </a:xfrm>
          <a:prstGeom prst="rect">
            <a:avLst/>
          </a:prstGeom>
          <a:noFill/>
          <a:ln>
            <a:noFill/>
          </a:ln>
        </p:spPr>
      </p:pic>
      <p:pic>
        <p:nvPicPr>
          <p:cNvPr id="459" name="Google Shape;459;p44"/>
          <p:cNvPicPr preferRelativeResize="0"/>
          <p:nvPr/>
        </p:nvPicPr>
        <p:blipFill rotWithShape="1">
          <a:blip r:embed="rId4">
            <a:alphaModFix/>
          </a:blip>
          <a:srcRect l="44739" t="45492" r="39413" b="44655"/>
          <a:stretch/>
        </p:blipFill>
        <p:spPr>
          <a:xfrm>
            <a:off x="2877050" y="4217425"/>
            <a:ext cx="1167675" cy="725900"/>
          </a:xfrm>
          <a:prstGeom prst="rect">
            <a:avLst/>
          </a:prstGeom>
          <a:noFill/>
          <a:ln>
            <a:noFill/>
          </a:ln>
        </p:spPr>
      </p:pic>
      <p:pic>
        <p:nvPicPr>
          <p:cNvPr id="460" name="Google Shape;460;p44"/>
          <p:cNvPicPr preferRelativeResize="0"/>
          <p:nvPr/>
        </p:nvPicPr>
        <p:blipFill rotWithShape="1">
          <a:blip r:embed="rId3">
            <a:alphaModFix/>
          </a:blip>
          <a:srcRect l="47226" t="46901" r="41956" b="43826"/>
          <a:stretch/>
        </p:blipFill>
        <p:spPr>
          <a:xfrm>
            <a:off x="4839600" y="4352200"/>
            <a:ext cx="715418" cy="613200"/>
          </a:xfrm>
          <a:prstGeom prst="rect">
            <a:avLst/>
          </a:prstGeom>
          <a:noFill/>
          <a:ln>
            <a:noFill/>
          </a:ln>
        </p:spPr>
      </p:pic>
      <p:sp>
        <p:nvSpPr>
          <p:cNvPr id="461" name="Google Shape;461;p44"/>
          <p:cNvSpPr/>
          <p:nvPr/>
        </p:nvSpPr>
        <p:spPr>
          <a:xfrm>
            <a:off x="4104136" y="2349800"/>
            <a:ext cx="715500" cy="504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4"/>
          <p:cNvSpPr txBox="1"/>
          <p:nvPr/>
        </p:nvSpPr>
        <p:spPr>
          <a:xfrm>
            <a:off x="5692075" y="4177750"/>
            <a:ext cx="3131400" cy="5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Mixing gradient</a:t>
            </a:r>
            <a:r>
              <a:rPr lang="en-GB"/>
              <a:t> result:</a:t>
            </a:r>
            <a:endParaRPr/>
          </a:p>
          <a:p>
            <a:pPr marL="457200" lvl="0" indent="-317500" algn="l" rtl="0">
              <a:spcBef>
                <a:spcPts val="0"/>
              </a:spcBef>
              <a:spcAft>
                <a:spcPts val="0"/>
              </a:spcAft>
              <a:buSzPts val="1400"/>
              <a:buChar char="●"/>
            </a:pPr>
            <a:r>
              <a:rPr lang="en-GB"/>
              <a:t>Image appear more realistic</a:t>
            </a:r>
            <a:endParaRPr/>
          </a:p>
          <a:p>
            <a:pPr marL="457200" lvl="0" indent="-317500" algn="l" rtl="0">
              <a:spcBef>
                <a:spcPts val="0"/>
              </a:spcBef>
              <a:spcAft>
                <a:spcPts val="0"/>
              </a:spcAft>
              <a:buSzPts val="1400"/>
              <a:buChar char="●"/>
            </a:pPr>
            <a:r>
              <a:rPr lang="en-GB"/>
              <a:t>The hat region is preserved</a:t>
            </a:r>
            <a:endParaRPr/>
          </a:p>
        </p:txBody>
      </p:sp>
      <p:sp>
        <p:nvSpPr>
          <p:cNvPr id="463" name="Google Shape;463;p44"/>
          <p:cNvSpPr/>
          <p:nvPr/>
        </p:nvSpPr>
        <p:spPr>
          <a:xfrm>
            <a:off x="6367000" y="2343775"/>
            <a:ext cx="463200" cy="5421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4" name="Google Shape;464;p44"/>
          <p:cNvCxnSpPr>
            <a:stCxn id="463" idx="2"/>
            <a:endCxn id="460" idx="0"/>
          </p:cNvCxnSpPr>
          <p:nvPr/>
        </p:nvCxnSpPr>
        <p:spPr>
          <a:xfrm flipH="1">
            <a:off x="5197300" y="2885875"/>
            <a:ext cx="1401300" cy="1466400"/>
          </a:xfrm>
          <a:prstGeom prst="straightConnector1">
            <a:avLst/>
          </a:prstGeom>
          <a:noFill/>
          <a:ln w="28575" cap="flat" cmpd="sng">
            <a:solidFill>
              <a:schemeClr val="dk2"/>
            </a:solidFill>
            <a:prstDash val="solid"/>
            <a:round/>
            <a:headEnd type="none" w="med" len="med"/>
            <a:tailEnd type="triangle" w="med" len="med"/>
          </a:ln>
        </p:spPr>
      </p:cxnSp>
      <p:sp>
        <p:nvSpPr>
          <p:cNvPr id="465" name="Google Shape;465;p44"/>
          <p:cNvSpPr/>
          <p:nvPr/>
        </p:nvSpPr>
        <p:spPr>
          <a:xfrm>
            <a:off x="2039900" y="2461448"/>
            <a:ext cx="317100" cy="3420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6" name="Google Shape;466;p44"/>
          <p:cNvCxnSpPr>
            <a:stCxn id="465" idx="2"/>
            <a:endCxn id="459" idx="0"/>
          </p:cNvCxnSpPr>
          <p:nvPr/>
        </p:nvCxnSpPr>
        <p:spPr>
          <a:xfrm>
            <a:off x="2198450" y="2803448"/>
            <a:ext cx="1262400" cy="1413900"/>
          </a:xfrm>
          <a:prstGeom prst="straightConnector1">
            <a:avLst/>
          </a:prstGeom>
          <a:noFill/>
          <a:ln w="28575" cap="flat" cmpd="sng">
            <a:solidFill>
              <a:schemeClr val="dk2"/>
            </a:solidFill>
            <a:prstDash val="solid"/>
            <a:round/>
            <a:headEnd type="none" w="med" len="med"/>
            <a:tailEnd type="triangle" w="med" len="med"/>
          </a:ln>
        </p:spPr>
      </p:cxnSp>
      <p:sp>
        <p:nvSpPr>
          <p:cNvPr id="467" name="Google Shape;467;p44"/>
          <p:cNvSpPr txBox="1"/>
          <p:nvPr/>
        </p:nvSpPr>
        <p:spPr>
          <a:xfrm>
            <a:off x="334575" y="4231900"/>
            <a:ext cx="2396100" cy="5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Part of the hat is blurred with </a:t>
            </a:r>
            <a:r>
              <a:rPr lang="en-GB" b="1"/>
              <a:t>Importing gradients </a:t>
            </a:r>
            <a:r>
              <a:rPr lang="en-GB"/>
              <a:t>algorithm</a:t>
            </a:r>
            <a:endParaRPr/>
          </a:p>
        </p:txBody>
      </p:sp>
      <p:sp>
        <p:nvSpPr>
          <p:cNvPr id="468" name="Google Shape;468;p44"/>
          <p:cNvSpPr txBox="1"/>
          <p:nvPr/>
        </p:nvSpPr>
        <p:spPr>
          <a:xfrm>
            <a:off x="491450" y="616525"/>
            <a:ext cx="3131400" cy="5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Importing gradients: </a:t>
            </a:r>
            <a:endParaRPr/>
          </a:p>
        </p:txBody>
      </p:sp>
      <p:sp>
        <p:nvSpPr>
          <p:cNvPr id="469" name="Google Shape;469;p44"/>
          <p:cNvSpPr txBox="1"/>
          <p:nvPr/>
        </p:nvSpPr>
        <p:spPr>
          <a:xfrm>
            <a:off x="4902288" y="547000"/>
            <a:ext cx="3131400" cy="5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Mixing gradients: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5"/>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a:t>
            </a:r>
            <a:r>
              <a:rPr lang="en-GB" sz="2000"/>
              <a:t>6: Mixing gradients results</a:t>
            </a:r>
            <a:endParaRPr/>
          </a:p>
          <a:p>
            <a:pPr marL="0" lvl="0" indent="0" algn="l" rtl="0">
              <a:spcBef>
                <a:spcPts val="0"/>
              </a:spcBef>
              <a:spcAft>
                <a:spcPts val="0"/>
              </a:spcAft>
              <a:buNone/>
            </a:pPr>
            <a:endParaRPr sz="2200"/>
          </a:p>
        </p:txBody>
      </p:sp>
      <p:pic>
        <p:nvPicPr>
          <p:cNvPr id="475" name="Google Shape;475;p45"/>
          <p:cNvPicPr preferRelativeResize="0"/>
          <p:nvPr/>
        </p:nvPicPr>
        <p:blipFill>
          <a:blip r:embed="rId3">
            <a:alphaModFix/>
          </a:blip>
          <a:stretch>
            <a:fillRect/>
          </a:stretch>
        </p:blipFill>
        <p:spPr>
          <a:xfrm>
            <a:off x="5183600" y="1520900"/>
            <a:ext cx="2974350" cy="2232700"/>
          </a:xfrm>
          <a:prstGeom prst="rect">
            <a:avLst/>
          </a:prstGeom>
          <a:noFill/>
          <a:ln>
            <a:noFill/>
          </a:ln>
        </p:spPr>
      </p:pic>
      <p:pic>
        <p:nvPicPr>
          <p:cNvPr id="476" name="Google Shape;476;p45"/>
          <p:cNvPicPr preferRelativeResize="0"/>
          <p:nvPr/>
        </p:nvPicPr>
        <p:blipFill>
          <a:blip r:embed="rId4">
            <a:alphaModFix/>
          </a:blip>
          <a:stretch>
            <a:fillRect/>
          </a:stretch>
        </p:blipFill>
        <p:spPr>
          <a:xfrm>
            <a:off x="959575" y="1548625"/>
            <a:ext cx="2974350" cy="2232713"/>
          </a:xfrm>
          <a:prstGeom prst="rect">
            <a:avLst/>
          </a:prstGeom>
          <a:noFill/>
          <a:ln>
            <a:noFill/>
          </a:ln>
        </p:spPr>
      </p:pic>
      <p:sp>
        <p:nvSpPr>
          <p:cNvPr id="477" name="Google Shape;477;p45"/>
          <p:cNvSpPr txBox="1"/>
          <p:nvPr/>
        </p:nvSpPr>
        <p:spPr>
          <a:xfrm>
            <a:off x="739838" y="863600"/>
            <a:ext cx="3131400" cy="5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Rectangular masks with mixing gradients algorithms:</a:t>
            </a:r>
            <a:endParaRPr/>
          </a:p>
        </p:txBody>
      </p:sp>
      <p:sp>
        <p:nvSpPr>
          <p:cNvPr id="478" name="Google Shape;478;p45"/>
          <p:cNvSpPr txBox="1"/>
          <p:nvPr/>
        </p:nvSpPr>
        <p:spPr>
          <a:xfrm>
            <a:off x="223675" y="3955075"/>
            <a:ext cx="8784300" cy="9534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Both masks produce similar results. The background is preserved with the rectangular mask</a:t>
            </a:r>
            <a:endParaRPr/>
          </a:p>
          <a:p>
            <a:pPr marL="457200" lvl="0" indent="-317500" algn="l" rtl="0">
              <a:spcBef>
                <a:spcPts val="0"/>
              </a:spcBef>
              <a:spcAft>
                <a:spcPts val="0"/>
              </a:spcAft>
              <a:buSzPts val="1400"/>
              <a:buChar char="●"/>
            </a:pPr>
            <a:r>
              <a:rPr lang="en-GB"/>
              <a:t>Snowboarder from source image is mixed with the background (producing a ghostly appearance) due to the fact the gradient of the destination image is high compared to the source image</a:t>
            </a:r>
            <a:endParaRPr/>
          </a:p>
          <a:p>
            <a:pPr marL="457200" lvl="0" indent="-317500" algn="l" rtl="0">
              <a:spcBef>
                <a:spcPts val="0"/>
              </a:spcBef>
              <a:spcAft>
                <a:spcPts val="0"/>
              </a:spcAft>
              <a:buSzPts val="1400"/>
              <a:buChar char="●"/>
            </a:pPr>
            <a:r>
              <a:rPr lang="en-GB"/>
              <a:t>This image set is not solved properly by the Poisson editing algorithm. </a:t>
            </a:r>
            <a:endParaRPr/>
          </a:p>
        </p:txBody>
      </p:sp>
      <p:sp>
        <p:nvSpPr>
          <p:cNvPr id="479" name="Google Shape;479;p45"/>
          <p:cNvSpPr txBox="1"/>
          <p:nvPr/>
        </p:nvSpPr>
        <p:spPr>
          <a:xfrm>
            <a:off x="5105077" y="933050"/>
            <a:ext cx="3564300" cy="5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Refined mask with mixing gradients algorithms: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46"/>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a:t>
            </a:r>
            <a:r>
              <a:rPr lang="en-GB" sz="2000"/>
              <a:t>6: Mixing gradients results</a:t>
            </a:r>
            <a:endParaRPr/>
          </a:p>
          <a:p>
            <a:pPr marL="0" lvl="0" indent="0" algn="l" rtl="0">
              <a:spcBef>
                <a:spcPts val="0"/>
              </a:spcBef>
              <a:spcAft>
                <a:spcPts val="0"/>
              </a:spcAft>
              <a:buNone/>
            </a:pPr>
            <a:endParaRPr sz="2200"/>
          </a:p>
        </p:txBody>
      </p:sp>
      <p:pic>
        <p:nvPicPr>
          <p:cNvPr id="485" name="Google Shape;485;p46"/>
          <p:cNvPicPr preferRelativeResize="0"/>
          <p:nvPr/>
        </p:nvPicPr>
        <p:blipFill>
          <a:blip r:embed="rId3">
            <a:alphaModFix/>
          </a:blip>
          <a:stretch>
            <a:fillRect/>
          </a:stretch>
        </p:blipFill>
        <p:spPr>
          <a:xfrm>
            <a:off x="476750" y="1175478"/>
            <a:ext cx="3049025" cy="2286775"/>
          </a:xfrm>
          <a:prstGeom prst="rect">
            <a:avLst/>
          </a:prstGeom>
          <a:noFill/>
          <a:ln>
            <a:noFill/>
          </a:ln>
        </p:spPr>
      </p:pic>
      <p:pic>
        <p:nvPicPr>
          <p:cNvPr id="486" name="Google Shape;486;p46"/>
          <p:cNvPicPr preferRelativeResize="0"/>
          <p:nvPr/>
        </p:nvPicPr>
        <p:blipFill rotWithShape="1">
          <a:blip r:embed="rId3">
            <a:alphaModFix/>
          </a:blip>
          <a:srcRect l="21545" t="47261" r="60624" b="28425"/>
          <a:stretch/>
        </p:blipFill>
        <p:spPr>
          <a:xfrm>
            <a:off x="2730775" y="2606150"/>
            <a:ext cx="2322875" cy="2375827"/>
          </a:xfrm>
          <a:prstGeom prst="rect">
            <a:avLst/>
          </a:prstGeom>
          <a:noFill/>
          <a:ln>
            <a:noFill/>
          </a:ln>
        </p:spPr>
      </p:pic>
      <p:pic>
        <p:nvPicPr>
          <p:cNvPr id="487" name="Google Shape;487;p46"/>
          <p:cNvPicPr preferRelativeResize="0"/>
          <p:nvPr/>
        </p:nvPicPr>
        <p:blipFill rotWithShape="1">
          <a:blip r:embed="rId4">
            <a:alphaModFix/>
          </a:blip>
          <a:srcRect l="23994" t="46981" r="56926" b="28547"/>
          <a:stretch/>
        </p:blipFill>
        <p:spPr>
          <a:xfrm>
            <a:off x="5718175" y="748725"/>
            <a:ext cx="2377334" cy="2286775"/>
          </a:xfrm>
          <a:prstGeom prst="rect">
            <a:avLst/>
          </a:prstGeom>
          <a:noFill/>
          <a:ln>
            <a:noFill/>
          </a:ln>
        </p:spPr>
      </p:pic>
      <p:sp>
        <p:nvSpPr>
          <p:cNvPr id="488" name="Google Shape;488;p46"/>
          <p:cNvSpPr txBox="1"/>
          <p:nvPr/>
        </p:nvSpPr>
        <p:spPr>
          <a:xfrm>
            <a:off x="5665050" y="396225"/>
            <a:ext cx="2713500" cy="5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Importing gradients result:</a:t>
            </a:r>
            <a:endParaRPr/>
          </a:p>
        </p:txBody>
      </p:sp>
      <p:sp>
        <p:nvSpPr>
          <p:cNvPr id="489" name="Google Shape;489;p46"/>
          <p:cNvSpPr txBox="1"/>
          <p:nvPr/>
        </p:nvSpPr>
        <p:spPr>
          <a:xfrm>
            <a:off x="480227" y="822975"/>
            <a:ext cx="3564300" cy="50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t>Mixing gradients result:</a:t>
            </a:r>
            <a:endParaRPr/>
          </a:p>
        </p:txBody>
      </p:sp>
      <p:sp>
        <p:nvSpPr>
          <p:cNvPr id="490" name="Google Shape;490;p46"/>
          <p:cNvSpPr/>
          <p:nvPr/>
        </p:nvSpPr>
        <p:spPr>
          <a:xfrm>
            <a:off x="1272050" y="2239900"/>
            <a:ext cx="435600" cy="5670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1" name="Google Shape;491;p46"/>
          <p:cNvCxnSpPr>
            <a:stCxn id="490" idx="2"/>
            <a:endCxn id="486" idx="1"/>
          </p:cNvCxnSpPr>
          <p:nvPr/>
        </p:nvCxnSpPr>
        <p:spPr>
          <a:xfrm>
            <a:off x="1489850" y="2806900"/>
            <a:ext cx="1240800" cy="987300"/>
          </a:xfrm>
          <a:prstGeom prst="straightConnector1">
            <a:avLst/>
          </a:prstGeom>
          <a:noFill/>
          <a:ln w="28575" cap="flat" cmpd="sng">
            <a:solidFill>
              <a:schemeClr val="dk2"/>
            </a:solidFill>
            <a:prstDash val="solid"/>
            <a:round/>
            <a:headEnd type="none" w="med" len="med"/>
            <a:tailEnd type="triangle" w="med" len="med"/>
          </a:ln>
        </p:spPr>
      </p:cxnSp>
      <p:sp>
        <p:nvSpPr>
          <p:cNvPr id="492" name="Google Shape;492;p46"/>
          <p:cNvSpPr/>
          <p:nvPr/>
        </p:nvSpPr>
        <p:spPr>
          <a:xfrm>
            <a:off x="4353500" y="3427675"/>
            <a:ext cx="435600" cy="567000"/>
          </a:xfrm>
          <a:prstGeom prst="rect">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93" name="Google Shape;493;p46"/>
          <p:cNvCxnSpPr>
            <a:stCxn id="492" idx="3"/>
          </p:cNvCxnSpPr>
          <p:nvPr/>
        </p:nvCxnSpPr>
        <p:spPr>
          <a:xfrm>
            <a:off x="4789100" y="3711175"/>
            <a:ext cx="852300" cy="56700"/>
          </a:xfrm>
          <a:prstGeom prst="straightConnector1">
            <a:avLst/>
          </a:prstGeom>
          <a:noFill/>
          <a:ln w="28575" cap="flat" cmpd="sng">
            <a:solidFill>
              <a:schemeClr val="dk2"/>
            </a:solidFill>
            <a:prstDash val="solid"/>
            <a:round/>
            <a:headEnd type="none" w="med" len="med"/>
            <a:tailEnd type="triangle" w="med" len="med"/>
          </a:ln>
        </p:spPr>
      </p:cxnSp>
      <p:sp>
        <p:nvSpPr>
          <p:cNvPr id="494" name="Google Shape;494;p46"/>
          <p:cNvSpPr txBox="1"/>
          <p:nvPr/>
        </p:nvSpPr>
        <p:spPr>
          <a:xfrm>
            <a:off x="5616825" y="3498625"/>
            <a:ext cx="3142200" cy="10347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Building tiles from destination image have been preserved. </a:t>
            </a:r>
            <a:endParaRPr/>
          </a:p>
          <a:p>
            <a:pPr marL="457200" lvl="0" indent="-317500" algn="l" rtl="0">
              <a:spcBef>
                <a:spcPts val="0"/>
              </a:spcBef>
              <a:spcAft>
                <a:spcPts val="0"/>
              </a:spcAft>
              <a:buSzPts val="1400"/>
              <a:buChar char="●"/>
            </a:pPr>
            <a:r>
              <a:rPr lang="en-GB"/>
              <a:t>Result image seems realistic with better results than importing gradients algorithm.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47"/>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Conclusions</a:t>
            </a:r>
            <a:endParaRPr/>
          </a:p>
          <a:p>
            <a:pPr marL="0" lvl="0" indent="0" algn="l" rtl="0">
              <a:spcBef>
                <a:spcPts val="0"/>
              </a:spcBef>
              <a:spcAft>
                <a:spcPts val="0"/>
              </a:spcAft>
              <a:buNone/>
            </a:pPr>
            <a:endParaRPr sz="2200"/>
          </a:p>
        </p:txBody>
      </p:sp>
      <p:sp>
        <p:nvSpPr>
          <p:cNvPr id="500" name="Google Shape;500;p47"/>
          <p:cNvSpPr txBox="1">
            <a:spLocks noGrp="1"/>
          </p:cNvSpPr>
          <p:nvPr>
            <p:ph type="body" idx="1"/>
          </p:nvPr>
        </p:nvSpPr>
        <p:spPr>
          <a:xfrm>
            <a:off x="297275" y="786200"/>
            <a:ext cx="8612400" cy="390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Poisson editing problem implemented through optimization with great results. Both importing gradients and mixing gradients algorithms have been implemented. Test image has been edited successfully. </a:t>
            </a:r>
            <a:endParaRPr/>
          </a:p>
          <a:p>
            <a:pPr marL="457200" lvl="0" indent="-342900" algn="l" rtl="0">
              <a:spcBef>
                <a:spcPts val="1000"/>
              </a:spcBef>
              <a:spcAft>
                <a:spcPts val="0"/>
              </a:spcAft>
              <a:buSzPts val="1800"/>
              <a:buChar char="●"/>
            </a:pPr>
            <a:r>
              <a:rPr lang="en-GB"/>
              <a:t>Additional images have been tested. With the first one (Snowboarding on Mt.Everest) we did not obtain good results, the destination image has strong gradients which were either removed or produced a ghostly appearance on the snowboarder. Different mask shapes were tested with poor results.</a:t>
            </a:r>
            <a:endParaRPr/>
          </a:p>
          <a:p>
            <a:pPr marL="457200" lvl="0" indent="-342900" algn="l" rtl="0">
              <a:spcBef>
                <a:spcPts val="1000"/>
              </a:spcBef>
              <a:spcAft>
                <a:spcPts val="0"/>
              </a:spcAft>
              <a:buSzPts val="1800"/>
              <a:buChar char="●"/>
            </a:pPr>
            <a:r>
              <a:rPr lang="en-GB"/>
              <a:t>The second image (Banksy at CVC) was edited successfully with mixing gradients algorithm.</a:t>
            </a:r>
            <a:endParaRPr/>
          </a:p>
          <a:p>
            <a:pPr marL="457200" lvl="0" indent="-342900" algn="l" rtl="0">
              <a:spcBef>
                <a:spcPts val="1000"/>
              </a:spcBef>
              <a:spcAft>
                <a:spcPts val="1000"/>
              </a:spcAft>
              <a:buSzPts val="1800"/>
              <a:buChar char="●"/>
            </a:pPr>
            <a:r>
              <a:rPr lang="en-GB"/>
              <a:t>Mixing gradients improves solution over the importing gradients algorithm as it preserves information from destination image. Result image appears more realistic</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04"/>
        <p:cNvGrpSpPr/>
        <p:nvPr/>
      </p:nvGrpSpPr>
      <p:grpSpPr>
        <a:xfrm>
          <a:off x="0" y="0"/>
          <a:ext cx="0" cy="0"/>
          <a:chOff x="0" y="0"/>
          <a:chExt cx="0" cy="0"/>
        </a:xfrm>
      </p:grpSpPr>
      <p:sp>
        <p:nvSpPr>
          <p:cNvPr id="505" name="Google Shape;505;p48"/>
          <p:cNvSpPr txBox="1">
            <a:spLocks noGrp="1"/>
          </p:cNvSpPr>
          <p:nvPr>
            <p:ph type="title"/>
          </p:nvPr>
        </p:nvSpPr>
        <p:spPr>
          <a:xfrm>
            <a:off x="512700" y="1893300"/>
            <a:ext cx="8488500" cy="1522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a:t>Week 3: Image segmentation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49"/>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Index</a:t>
            </a:r>
            <a:endParaRPr/>
          </a:p>
        </p:txBody>
      </p:sp>
      <p:sp>
        <p:nvSpPr>
          <p:cNvPr id="511" name="Google Shape;511;p49"/>
          <p:cNvSpPr txBox="1">
            <a:spLocks noGrp="1"/>
          </p:cNvSpPr>
          <p:nvPr>
            <p:ph type="body" idx="1"/>
          </p:nvPr>
        </p:nvSpPr>
        <p:spPr>
          <a:xfrm>
            <a:off x="311700" y="1171600"/>
            <a:ext cx="8520600" cy="36837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0"/>
              </a:spcBef>
              <a:spcAft>
                <a:spcPts val="0"/>
              </a:spcAft>
              <a:buClr>
                <a:srgbClr val="000000"/>
              </a:buClr>
              <a:buSzPts val="2000"/>
              <a:buChar char="●"/>
            </a:pPr>
            <a:r>
              <a:rPr lang="en-GB" sz="2000">
                <a:solidFill>
                  <a:srgbClr val="000000"/>
                </a:solidFill>
              </a:rPr>
              <a:t>Task 1: Chan-Vese algorithm </a:t>
            </a:r>
            <a:endParaRPr sz="2000">
              <a:solidFill>
                <a:srgbClr val="000000"/>
              </a:solidFill>
            </a:endParaRPr>
          </a:p>
          <a:p>
            <a:pPr marL="457200" lvl="0" indent="-355600" algn="l" rtl="0">
              <a:lnSpc>
                <a:spcPct val="100000"/>
              </a:lnSpc>
              <a:spcBef>
                <a:spcPts val="1000"/>
              </a:spcBef>
              <a:spcAft>
                <a:spcPts val="0"/>
              </a:spcAft>
              <a:buClr>
                <a:srgbClr val="000000"/>
              </a:buClr>
              <a:buSzPts val="2000"/>
              <a:buChar char="●"/>
            </a:pPr>
            <a:r>
              <a:rPr lang="en-GB" sz="2000">
                <a:solidFill>
                  <a:srgbClr val="000000"/>
                </a:solidFill>
              </a:rPr>
              <a:t>Task 2: Implementation of </a:t>
            </a:r>
            <a:r>
              <a:rPr lang="en-GB" sz="2000"/>
              <a:t>Chan-Vese algorithm</a:t>
            </a:r>
            <a:endParaRPr sz="2000">
              <a:solidFill>
                <a:srgbClr val="000000"/>
              </a:solidFill>
            </a:endParaRPr>
          </a:p>
          <a:p>
            <a:pPr marL="457200" lvl="0" indent="-355600" algn="l" rtl="0">
              <a:lnSpc>
                <a:spcPct val="100000"/>
              </a:lnSpc>
              <a:spcBef>
                <a:spcPts val="1000"/>
              </a:spcBef>
              <a:spcAft>
                <a:spcPts val="0"/>
              </a:spcAft>
              <a:buClr>
                <a:srgbClr val="000000"/>
              </a:buClr>
              <a:buSzPts val="2000"/>
              <a:buChar char="●"/>
            </a:pPr>
            <a:r>
              <a:rPr lang="en-GB" sz="2000">
                <a:solidFill>
                  <a:srgbClr val="000000"/>
                </a:solidFill>
              </a:rPr>
              <a:t>Task 3: Test algorithm with given images</a:t>
            </a:r>
            <a:endParaRPr sz="2000">
              <a:solidFill>
                <a:srgbClr val="000000"/>
              </a:solidFill>
            </a:endParaRPr>
          </a:p>
          <a:p>
            <a:pPr marL="457200" lvl="0" indent="-355600" algn="l" rtl="0">
              <a:lnSpc>
                <a:spcPct val="100000"/>
              </a:lnSpc>
              <a:spcBef>
                <a:spcPts val="1000"/>
              </a:spcBef>
              <a:spcAft>
                <a:spcPts val="0"/>
              </a:spcAft>
              <a:buClr>
                <a:srgbClr val="000000"/>
              </a:buClr>
              <a:buSzPts val="2000"/>
              <a:buChar char="●"/>
            </a:pPr>
            <a:r>
              <a:rPr lang="en-GB" sz="2000">
                <a:solidFill>
                  <a:srgbClr val="000000"/>
                </a:solidFill>
              </a:rPr>
              <a:t>Task 4: Video with curve evolution</a:t>
            </a:r>
            <a:endParaRPr sz="2000">
              <a:solidFill>
                <a:srgbClr val="000000"/>
              </a:solidFill>
            </a:endParaRPr>
          </a:p>
          <a:p>
            <a:pPr marL="457200" lvl="0" indent="-355600" algn="l" rtl="0">
              <a:lnSpc>
                <a:spcPct val="100000"/>
              </a:lnSpc>
              <a:spcBef>
                <a:spcPts val="1000"/>
              </a:spcBef>
              <a:spcAft>
                <a:spcPts val="0"/>
              </a:spcAft>
              <a:buClr>
                <a:srgbClr val="000000"/>
              </a:buClr>
              <a:buSzPts val="2000"/>
              <a:buChar char="●"/>
            </a:pPr>
            <a:r>
              <a:rPr lang="en-GB" sz="2000">
                <a:solidFill>
                  <a:srgbClr val="000000"/>
                </a:solidFill>
              </a:rPr>
              <a:t>Task 5: Under which assumptions Chan-Vese works?</a:t>
            </a:r>
            <a:endParaRPr sz="2000">
              <a:solidFill>
                <a:srgbClr val="000000"/>
              </a:solidFill>
            </a:endParaRPr>
          </a:p>
          <a:p>
            <a:pPr marL="457200" lvl="0" indent="-355600" algn="l" rtl="0">
              <a:lnSpc>
                <a:spcPct val="100000"/>
              </a:lnSpc>
              <a:spcBef>
                <a:spcPts val="1000"/>
              </a:spcBef>
              <a:spcAft>
                <a:spcPts val="0"/>
              </a:spcAft>
              <a:buClr>
                <a:srgbClr val="000000"/>
              </a:buClr>
              <a:buSzPts val="2000"/>
              <a:buChar char="●"/>
            </a:pPr>
            <a:r>
              <a:rPr lang="en-GB" sz="2000">
                <a:solidFill>
                  <a:srgbClr val="000000"/>
                </a:solidFill>
              </a:rPr>
              <a:t>Task 6: Test our own images</a:t>
            </a:r>
            <a:endParaRPr sz="2000">
              <a:solidFill>
                <a:srgbClr val="000000"/>
              </a:solidFill>
            </a:endParaRPr>
          </a:p>
          <a:p>
            <a:pPr marL="457200" lvl="0" indent="-355600" algn="l" rtl="0">
              <a:lnSpc>
                <a:spcPct val="100000"/>
              </a:lnSpc>
              <a:spcBef>
                <a:spcPts val="1000"/>
              </a:spcBef>
              <a:spcAft>
                <a:spcPts val="0"/>
              </a:spcAft>
              <a:buClr>
                <a:srgbClr val="000000"/>
              </a:buClr>
              <a:buSzPts val="2000"/>
              <a:buChar char="●"/>
            </a:pPr>
            <a:r>
              <a:rPr lang="en-GB" sz="2200"/>
              <a:t>Conclusions</a:t>
            </a:r>
            <a:endParaRPr sz="2000">
              <a:solidFill>
                <a:srgbClr val="000000"/>
              </a:solidFill>
            </a:endParaRPr>
          </a:p>
          <a:p>
            <a:pPr marL="0" lvl="0" indent="0" algn="l" rtl="0">
              <a:lnSpc>
                <a:spcPct val="100000"/>
              </a:lnSpc>
              <a:spcBef>
                <a:spcPts val="0"/>
              </a:spcBef>
              <a:spcAft>
                <a:spcPts val="0"/>
              </a:spcAft>
              <a:buNone/>
            </a:pPr>
            <a:endParaRPr sz="2000">
              <a:solidFill>
                <a:srgbClr val="000000"/>
              </a:solidFill>
            </a:endParaRPr>
          </a:p>
          <a:p>
            <a:pPr marL="0" lvl="0" indent="0" algn="l" rtl="0">
              <a:lnSpc>
                <a:spcPct val="100000"/>
              </a:lnSpc>
              <a:spcBef>
                <a:spcPts val="1000"/>
              </a:spcBef>
              <a:spcAft>
                <a:spcPts val="1000"/>
              </a:spcAft>
              <a:buNone/>
            </a:pPr>
            <a:endParaRPr sz="2000">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50"/>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1: </a:t>
            </a:r>
            <a:r>
              <a:rPr lang="en-GB" sz="2000"/>
              <a:t>Chan-Vese algorithm </a:t>
            </a:r>
            <a:endParaRPr/>
          </a:p>
          <a:p>
            <a:pPr marL="0" lvl="0" indent="0" algn="l" rtl="0">
              <a:spcBef>
                <a:spcPts val="0"/>
              </a:spcBef>
              <a:spcAft>
                <a:spcPts val="0"/>
              </a:spcAft>
              <a:buNone/>
            </a:pPr>
            <a:endParaRPr sz="2200"/>
          </a:p>
        </p:txBody>
      </p:sp>
      <p:sp>
        <p:nvSpPr>
          <p:cNvPr id="517" name="Google Shape;517;p50"/>
          <p:cNvSpPr txBox="1"/>
          <p:nvPr/>
        </p:nvSpPr>
        <p:spPr>
          <a:xfrm>
            <a:off x="2535300" y="4775050"/>
            <a:ext cx="6608700" cy="35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t>Source:  Pascal Getreuer, Chan-Vese Segmentation, Image Processing On Line, 2 (2012), pp. 214–224.</a:t>
            </a:r>
            <a:endParaRPr sz="800" b="1"/>
          </a:p>
        </p:txBody>
      </p:sp>
      <p:sp>
        <p:nvSpPr>
          <p:cNvPr id="518" name="Google Shape;518;p50"/>
          <p:cNvSpPr txBox="1"/>
          <p:nvPr/>
        </p:nvSpPr>
        <p:spPr>
          <a:xfrm>
            <a:off x="238525" y="653050"/>
            <a:ext cx="8814900" cy="4122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Chan-Vese method is inspired by the Mumford-Shah model, which approximates an image f by a piecewise-smooth function u as the solution of:</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GB">
                <a:solidFill>
                  <a:schemeClr val="dk1"/>
                </a:solidFill>
              </a:rPr>
              <a:t>where contour C is an edge set used as the segmentation boundary.</a:t>
            </a:r>
            <a:endParaRPr/>
          </a:p>
          <a:p>
            <a:pPr marL="0" lvl="0" indent="0" algn="l" rtl="0">
              <a:spcBef>
                <a:spcPts val="0"/>
              </a:spcBef>
              <a:spcAft>
                <a:spcPts val="0"/>
              </a:spcAft>
              <a:buNone/>
            </a:pPr>
            <a:endParaRPr/>
          </a:p>
          <a:p>
            <a:pPr marL="0" lvl="0" indent="0" algn="l" rtl="0">
              <a:spcBef>
                <a:spcPts val="0"/>
              </a:spcBef>
              <a:spcAft>
                <a:spcPts val="0"/>
              </a:spcAft>
              <a:buNone/>
            </a:pPr>
            <a:r>
              <a:rPr lang="en-GB"/>
              <a:t>The model is complicated and computationally expensive so Mumford and Shah propose a simplification by changing smoothness criteria by:</a:t>
            </a:r>
            <a:endParaRPr/>
          </a:p>
          <a:p>
            <a:pPr marL="457200" lvl="0" indent="-317500" algn="l" rtl="0">
              <a:spcBef>
                <a:spcPts val="0"/>
              </a:spcBef>
              <a:spcAft>
                <a:spcPts val="0"/>
              </a:spcAft>
              <a:buSzPts val="1400"/>
              <a:buChar char="●"/>
            </a:pPr>
            <a:r>
              <a:rPr lang="en-GB"/>
              <a:t>Criteria: C must be a set of closed curves</a:t>
            </a:r>
            <a:endParaRPr/>
          </a:p>
          <a:p>
            <a:pPr marL="457200" lvl="0" indent="-317500" algn="l" rtl="0">
              <a:spcBef>
                <a:spcPts val="0"/>
              </a:spcBef>
              <a:spcAft>
                <a:spcPts val="0"/>
              </a:spcAft>
              <a:buSzPts val="1400"/>
              <a:buChar char="●"/>
            </a:pPr>
            <a:r>
              <a:rPr lang="en-GB"/>
              <a:t>Criteria: color is constant inside every closed curve</a:t>
            </a:r>
            <a:endParaRPr/>
          </a:p>
          <a:p>
            <a:pPr marL="457200" lvl="0" indent="-317500" algn="l" rtl="0">
              <a:spcBef>
                <a:spcPts val="0"/>
              </a:spcBef>
              <a:spcAft>
                <a:spcPts val="0"/>
              </a:spcAft>
              <a:buSzPts val="1400"/>
              <a:buChar char="●"/>
            </a:pPr>
            <a:r>
              <a:rPr lang="en-GB"/>
              <a:t>and</a:t>
            </a:r>
            <a:endParaRPr/>
          </a:p>
          <a:p>
            <a:pPr marL="457200" lvl="0" indent="0" algn="l" rtl="0">
              <a:spcBef>
                <a:spcPts val="0"/>
              </a:spcBef>
              <a:spcAft>
                <a:spcPts val="0"/>
              </a:spcAft>
              <a:buNone/>
            </a:pPr>
            <a:r>
              <a:rPr lang="en-GB"/>
              <a:t> </a:t>
            </a:r>
            <a:endParaRPr/>
          </a:p>
        </p:txBody>
      </p:sp>
      <p:pic>
        <p:nvPicPr>
          <p:cNvPr id="519" name="Google Shape;519;p50"/>
          <p:cNvPicPr preferRelativeResize="0"/>
          <p:nvPr/>
        </p:nvPicPr>
        <p:blipFill>
          <a:blip r:embed="rId3">
            <a:alphaModFix/>
          </a:blip>
          <a:stretch>
            <a:fillRect/>
          </a:stretch>
        </p:blipFill>
        <p:spPr>
          <a:xfrm>
            <a:off x="559220" y="1253500"/>
            <a:ext cx="5015275" cy="473700"/>
          </a:xfrm>
          <a:prstGeom prst="rect">
            <a:avLst/>
          </a:prstGeom>
          <a:noFill/>
          <a:ln>
            <a:noFill/>
          </a:ln>
        </p:spPr>
      </p:pic>
      <p:sp>
        <p:nvSpPr>
          <p:cNvPr id="520" name="Google Shape;520;p50"/>
          <p:cNvSpPr txBox="1"/>
          <p:nvPr/>
        </p:nvSpPr>
        <p:spPr>
          <a:xfrm>
            <a:off x="836075" y="1809250"/>
            <a:ext cx="13479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t>Minimum length criteria to avoid jagged edges</a:t>
            </a:r>
            <a:endParaRPr sz="900"/>
          </a:p>
        </p:txBody>
      </p:sp>
      <p:sp>
        <p:nvSpPr>
          <p:cNvPr id="521" name="Google Shape;521;p50"/>
          <p:cNvSpPr txBox="1"/>
          <p:nvPr/>
        </p:nvSpPr>
        <p:spPr>
          <a:xfrm>
            <a:off x="2690875" y="1809250"/>
            <a:ext cx="1216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t>Similarity criteria</a:t>
            </a:r>
            <a:endParaRPr sz="900"/>
          </a:p>
        </p:txBody>
      </p:sp>
      <p:sp>
        <p:nvSpPr>
          <p:cNvPr id="522" name="Google Shape;522;p50"/>
          <p:cNvSpPr txBox="1"/>
          <p:nvPr/>
        </p:nvSpPr>
        <p:spPr>
          <a:xfrm>
            <a:off x="4315425" y="1809250"/>
            <a:ext cx="1403700" cy="557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t>Smoothness criteria within image domain except for the contour</a:t>
            </a:r>
            <a:endParaRPr sz="900"/>
          </a:p>
        </p:txBody>
      </p:sp>
      <p:cxnSp>
        <p:nvCxnSpPr>
          <p:cNvPr id="523" name="Google Shape;523;p50"/>
          <p:cNvCxnSpPr>
            <a:stCxn id="520" idx="0"/>
          </p:cNvCxnSpPr>
          <p:nvPr/>
        </p:nvCxnSpPr>
        <p:spPr>
          <a:xfrm rot="10800000" flipH="1">
            <a:off x="1510025" y="1598050"/>
            <a:ext cx="83400" cy="211200"/>
          </a:xfrm>
          <a:prstGeom prst="straightConnector1">
            <a:avLst/>
          </a:prstGeom>
          <a:noFill/>
          <a:ln w="9525" cap="flat" cmpd="sng">
            <a:solidFill>
              <a:schemeClr val="dk2"/>
            </a:solidFill>
            <a:prstDash val="solid"/>
            <a:round/>
            <a:headEnd type="none" w="med" len="med"/>
            <a:tailEnd type="triangle" w="med" len="med"/>
          </a:ln>
        </p:spPr>
      </p:cxnSp>
      <p:cxnSp>
        <p:nvCxnSpPr>
          <p:cNvPr id="524" name="Google Shape;524;p50"/>
          <p:cNvCxnSpPr>
            <a:stCxn id="521" idx="0"/>
          </p:cNvCxnSpPr>
          <p:nvPr/>
        </p:nvCxnSpPr>
        <p:spPr>
          <a:xfrm rot="10800000">
            <a:off x="3277675" y="1622350"/>
            <a:ext cx="21600" cy="186900"/>
          </a:xfrm>
          <a:prstGeom prst="straightConnector1">
            <a:avLst/>
          </a:prstGeom>
          <a:noFill/>
          <a:ln w="9525" cap="flat" cmpd="sng">
            <a:solidFill>
              <a:schemeClr val="dk2"/>
            </a:solidFill>
            <a:prstDash val="solid"/>
            <a:round/>
            <a:headEnd type="none" w="med" len="med"/>
            <a:tailEnd type="triangle" w="med" len="med"/>
          </a:ln>
        </p:spPr>
      </p:cxnSp>
      <p:cxnSp>
        <p:nvCxnSpPr>
          <p:cNvPr id="525" name="Google Shape;525;p50"/>
          <p:cNvCxnSpPr>
            <a:stCxn id="522" idx="0"/>
          </p:cNvCxnSpPr>
          <p:nvPr/>
        </p:nvCxnSpPr>
        <p:spPr>
          <a:xfrm rot="10800000">
            <a:off x="4998075" y="1628350"/>
            <a:ext cx="19200" cy="180900"/>
          </a:xfrm>
          <a:prstGeom prst="straightConnector1">
            <a:avLst/>
          </a:prstGeom>
          <a:noFill/>
          <a:ln w="9525" cap="flat" cmpd="sng">
            <a:solidFill>
              <a:schemeClr val="dk2"/>
            </a:solidFill>
            <a:prstDash val="solid"/>
            <a:round/>
            <a:headEnd type="none" w="med" len="med"/>
            <a:tailEnd type="triangle" w="med" len="med"/>
          </a:ln>
        </p:spPr>
      </p:cxnSp>
      <p:pic>
        <p:nvPicPr>
          <p:cNvPr id="526" name="Google Shape;526;p50"/>
          <p:cNvPicPr preferRelativeResize="0"/>
          <p:nvPr/>
        </p:nvPicPr>
        <p:blipFill>
          <a:blip r:embed="rId4">
            <a:alphaModFix/>
          </a:blip>
          <a:stretch>
            <a:fillRect/>
          </a:stretch>
        </p:blipFill>
        <p:spPr>
          <a:xfrm>
            <a:off x="6153375" y="971050"/>
            <a:ext cx="2547350" cy="1596050"/>
          </a:xfrm>
          <a:prstGeom prst="rect">
            <a:avLst/>
          </a:prstGeom>
          <a:noFill/>
          <a:ln>
            <a:noFill/>
          </a:ln>
        </p:spPr>
      </p:pic>
      <p:pic>
        <p:nvPicPr>
          <p:cNvPr id="527" name="Google Shape;527;p50"/>
          <p:cNvPicPr preferRelativeResize="0"/>
          <p:nvPr/>
        </p:nvPicPr>
        <p:blipFill>
          <a:blip r:embed="rId5">
            <a:alphaModFix/>
          </a:blip>
          <a:stretch>
            <a:fillRect/>
          </a:stretch>
        </p:blipFill>
        <p:spPr>
          <a:xfrm>
            <a:off x="1165825" y="3750050"/>
            <a:ext cx="3769951" cy="473700"/>
          </a:xfrm>
          <a:prstGeom prst="rect">
            <a:avLst/>
          </a:prstGeom>
          <a:noFill/>
          <a:ln>
            <a:noFill/>
          </a:ln>
        </p:spPr>
      </p:pic>
      <p:sp>
        <p:nvSpPr>
          <p:cNvPr id="528" name="Google Shape;528;p50"/>
          <p:cNvSpPr txBox="1"/>
          <p:nvPr/>
        </p:nvSpPr>
        <p:spPr>
          <a:xfrm>
            <a:off x="1598075" y="4323850"/>
            <a:ext cx="13479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t>Minimum length criteria to avoid jagged edges</a:t>
            </a:r>
            <a:endParaRPr sz="900"/>
          </a:p>
        </p:txBody>
      </p:sp>
      <p:sp>
        <p:nvSpPr>
          <p:cNvPr id="529" name="Google Shape;529;p50"/>
          <p:cNvSpPr txBox="1"/>
          <p:nvPr/>
        </p:nvSpPr>
        <p:spPr>
          <a:xfrm>
            <a:off x="3452875" y="4323850"/>
            <a:ext cx="1216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t>Similarity criteria</a:t>
            </a:r>
            <a:endParaRPr sz="900"/>
          </a:p>
        </p:txBody>
      </p:sp>
      <p:cxnSp>
        <p:nvCxnSpPr>
          <p:cNvPr id="530" name="Google Shape;530;p50"/>
          <p:cNvCxnSpPr>
            <a:stCxn id="528" idx="0"/>
          </p:cNvCxnSpPr>
          <p:nvPr/>
        </p:nvCxnSpPr>
        <p:spPr>
          <a:xfrm rot="10800000" flipH="1">
            <a:off x="2272025" y="4112650"/>
            <a:ext cx="83400" cy="211200"/>
          </a:xfrm>
          <a:prstGeom prst="straightConnector1">
            <a:avLst/>
          </a:prstGeom>
          <a:noFill/>
          <a:ln w="9525" cap="flat" cmpd="sng">
            <a:solidFill>
              <a:schemeClr val="dk2"/>
            </a:solidFill>
            <a:prstDash val="solid"/>
            <a:round/>
            <a:headEnd type="none" w="med" len="med"/>
            <a:tailEnd type="triangle" w="med" len="med"/>
          </a:ln>
        </p:spPr>
      </p:cxnSp>
      <p:cxnSp>
        <p:nvCxnSpPr>
          <p:cNvPr id="531" name="Google Shape;531;p50"/>
          <p:cNvCxnSpPr>
            <a:stCxn id="529" idx="0"/>
          </p:cNvCxnSpPr>
          <p:nvPr/>
        </p:nvCxnSpPr>
        <p:spPr>
          <a:xfrm rot="10800000">
            <a:off x="4039675" y="4136950"/>
            <a:ext cx="21600" cy="1869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1"/>
          <p:cNvSpPr txBox="1"/>
          <p:nvPr/>
        </p:nvSpPr>
        <p:spPr>
          <a:xfrm>
            <a:off x="238525" y="653050"/>
            <a:ext cx="8814900" cy="276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Chan-Vese propose new criteria:</a:t>
            </a: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GB"/>
              <a:t>u is allowed to have only 2 values</a:t>
            </a:r>
            <a:endParaRPr/>
          </a:p>
          <a:p>
            <a:pPr marL="457200" lvl="0" indent="-317500" algn="l" rtl="0">
              <a:spcBef>
                <a:spcPts val="0"/>
              </a:spcBef>
              <a:spcAft>
                <a:spcPts val="0"/>
              </a:spcAft>
              <a:buSzPts val="1400"/>
              <a:buChar char="●"/>
            </a:pPr>
            <a:r>
              <a:rPr lang="en-GB"/>
              <a:t>and</a:t>
            </a:r>
            <a:endParaRPr/>
          </a:p>
          <a:p>
            <a:pPr marL="914400" lvl="0" indent="0" algn="l" rtl="0">
              <a:spcBef>
                <a:spcPts val="0"/>
              </a:spcBef>
              <a:spcAft>
                <a:spcPts val="0"/>
              </a:spcAft>
              <a:buNone/>
            </a:pPr>
            <a:endParaRPr/>
          </a:p>
          <a:p>
            <a:pPr marL="914400" lvl="0" indent="0" algn="l" rtl="0">
              <a:spcBef>
                <a:spcPts val="0"/>
              </a:spcBef>
              <a:spcAft>
                <a:spcPts val="0"/>
              </a:spcAft>
              <a:buNone/>
            </a:pPr>
            <a:r>
              <a:rPr lang="en-GB"/>
              <a:t>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GB"/>
              <a:t>To simplify the problem they use Level Set Functions. Contour C can be expressed in terms of a level set function 𝜑 so                                      Now we are dealing with a function over x instead of a set of curves.</a:t>
            </a:r>
            <a:endParaRPr/>
          </a:p>
          <a:p>
            <a:pPr marL="0" lvl="0" indent="0" algn="l" rtl="0">
              <a:spcBef>
                <a:spcPts val="0"/>
              </a:spcBef>
              <a:spcAft>
                <a:spcPts val="0"/>
              </a:spcAft>
              <a:buNone/>
            </a:pPr>
            <a:r>
              <a:rPr lang="en-GB"/>
              <a:t>New function to minimize using level sets: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pic>
        <p:nvPicPr>
          <p:cNvPr id="537" name="Google Shape;537;p51"/>
          <p:cNvPicPr preferRelativeResize="0"/>
          <p:nvPr/>
        </p:nvPicPr>
        <p:blipFill>
          <a:blip r:embed="rId3">
            <a:alphaModFix/>
          </a:blip>
          <a:stretch>
            <a:fillRect/>
          </a:stretch>
        </p:blipFill>
        <p:spPr>
          <a:xfrm>
            <a:off x="2820918" y="1673307"/>
            <a:ext cx="2150039" cy="476487"/>
          </a:xfrm>
          <a:prstGeom prst="rect">
            <a:avLst/>
          </a:prstGeom>
          <a:noFill/>
          <a:ln>
            <a:noFill/>
          </a:ln>
        </p:spPr>
      </p:pic>
      <p:pic>
        <p:nvPicPr>
          <p:cNvPr id="538" name="Google Shape;538;p51"/>
          <p:cNvPicPr preferRelativeResize="0"/>
          <p:nvPr/>
        </p:nvPicPr>
        <p:blipFill>
          <a:blip r:embed="rId4">
            <a:alphaModFix/>
          </a:blip>
          <a:stretch>
            <a:fillRect/>
          </a:stretch>
        </p:blipFill>
        <p:spPr>
          <a:xfrm>
            <a:off x="1877675" y="1632850"/>
            <a:ext cx="4440613" cy="613200"/>
          </a:xfrm>
          <a:prstGeom prst="rect">
            <a:avLst/>
          </a:prstGeom>
          <a:noFill/>
          <a:ln>
            <a:noFill/>
          </a:ln>
        </p:spPr>
      </p:pic>
      <p:sp>
        <p:nvSpPr>
          <p:cNvPr id="539" name="Google Shape;539;p51"/>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1: </a:t>
            </a:r>
            <a:r>
              <a:rPr lang="en-GB" sz="2000"/>
              <a:t>Chan-Vese algorithm </a:t>
            </a:r>
            <a:endParaRPr/>
          </a:p>
          <a:p>
            <a:pPr marL="0" lvl="0" indent="0" algn="l" rtl="0">
              <a:spcBef>
                <a:spcPts val="0"/>
              </a:spcBef>
              <a:spcAft>
                <a:spcPts val="0"/>
              </a:spcAft>
              <a:buNone/>
            </a:pPr>
            <a:endParaRPr sz="2200"/>
          </a:p>
        </p:txBody>
      </p:sp>
      <p:sp>
        <p:nvSpPr>
          <p:cNvPr id="540" name="Google Shape;540;p51"/>
          <p:cNvSpPr txBox="1"/>
          <p:nvPr/>
        </p:nvSpPr>
        <p:spPr>
          <a:xfrm>
            <a:off x="988475" y="2190250"/>
            <a:ext cx="13479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t>Minimum length criteria to avoid jagged edges</a:t>
            </a:r>
            <a:endParaRPr sz="900"/>
          </a:p>
        </p:txBody>
      </p:sp>
      <p:sp>
        <p:nvSpPr>
          <p:cNvPr id="541" name="Google Shape;541;p51"/>
          <p:cNvSpPr txBox="1"/>
          <p:nvPr/>
        </p:nvSpPr>
        <p:spPr>
          <a:xfrm>
            <a:off x="3337500" y="2375500"/>
            <a:ext cx="1216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t>Similarity criteria inside C</a:t>
            </a:r>
            <a:endParaRPr sz="900"/>
          </a:p>
        </p:txBody>
      </p:sp>
      <p:cxnSp>
        <p:nvCxnSpPr>
          <p:cNvPr id="542" name="Google Shape;542;p51"/>
          <p:cNvCxnSpPr>
            <a:stCxn id="540" idx="0"/>
          </p:cNvCxnSpPr>
          <p:nvPr/>
        </p:nvCxnSpPr>
        <p:spPr>
          <a:xfrm rot="10800000" flipH="1">
            <a:off x="1662425" y="1816150"/>
            <a:ext cx="954900" cy="374100"/>
          </a:xfrm>
          <a:prstGeom prst="straightConnector1">
            <a:avLst/>
          </a:prstGeom>
          <a:noFill/>
          <a:ln w="9525" cap="flat" cmpd="sng">
            <a:solidFill>
              <a:schemeClr val="dk2"/>
            </a:solidFill>
            <a:prstDash val="solid"/>
            <a:round/>
            <a:headEnd type="none" w="med" len="med"/>
            <a:tailEnd type="triangle" w="med" len="med"/>
          </a:ln>
        </p:spPr>
      </p:cxnSp>
      <p:cxnSp>
        <p:nvCxnSpPr>
          <p:cNvPr id="543" name="Google Shape;543;p51"/>
          <p:cNvCxnSpPr>
            <a:stCxn id="541" idx="0"/>
          </p:cNvCxnSpPr>
          <p:nvPr/>
        </p:nvCxnSpPr>
        <p:spPr>
          <a:xfrm rot="10800000">
            <a:off x="3924300" y="2188600"/>
            <a:ext cx="21600" cy="186900"/>
          </a:xfrm>
          <a:prstGeom prst="straightConnector1">
            <a:avLst/>
          </a:prstGeom>
          <a:noFill/>
          <a:ln w="9525" cap="flat" cmpd="sng">
            <a:solidFill>
              <a:schemeClr val="dk2"/>
            </a:solidFill>
            <a:prstDash val="solid"/>
            <a:round/>
            <a:headEnd type="none" w="med" len="med"/>
            <a:tailEnd type="triangle" w="med" len="med"/>
          </a:ln>
        </p:spPr>
      </p:cxnSp>
      <p:pic>
        <p:nvPicPr>
          <p:cNvPr id="544" name="Google Shape;544;p51"/>
          <p:cNvPicPr preferRelativeResize="0"/>
          <p:nvPr/>
        </p:nvPicPr>
        <p:blipFill>
          <a:blip r:embed="rId3">
            <a:alphaModFix/>
          </a:blip>
          <a:stretch>
            <a:fillRect/>
          </a:stretch>
        </p:blipFill>
        <p:spPr>
          <a:xfrm>
            <a:off x="3548875" y="1005425"/>
            <a:ext cx="2445255" cy="557400"/>
          </a:xfrm>
          <a:prstGeom prst="rect">
            <a:avLst/>
          </a:prstGeom>
          <a:noFill/>
          <a:ln>
            <a:noFill/>
          </a:ln>
        </p:spPr>
      </p:pic>
      <p:sp>
        <p:nvSpPr>
          <p:cNvPr id="545" name="Google Shape;545;p51"/>
          <p:cNvSpPr txBox="1"/>
          <p:nvPr/>
        </p:nvSpPr>
        <p:spPr>
          <a:xfrm>
            <a:off x="5166300" y="2375500"/>
            <a:ext cx="1216800" cy="33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t>Similarity criteria outside C</a:t>
            </a:r>
            <a:endParaRPr sz="900"/>
          </a:p>
        </p:txBody>
      </p:sp>
      <p:cxnSp>
        <p:nvCxnSpPr>
          <p:cNvPr id="546" name="Google Shape;546;p51"/>
          <p:cNvCxnSpPr>
            <a:stCxn id="545" idx="0"/>
          </p:cNvCxnSpPr>
          <p:nvPr/>
        </p:nvCxnSpPr>
        <p:spPr>
          <a:xfrm rot="10800000">
            <a:off x="5753100" y="2188600"/>
            <a:ext cx="21600" cy="186900"/>
          </a:xfrm>
          <a:prstGeom prst="straightConnector1">
            <a:avLst/>
          </a:prstGeom>
          <a:noFill/>
          <a:ln w="9525" cap="flat" cmpd="sng">
            <a:solidFill>
              <a:schemeClr val="dk2"/>
            </a:solidFill>
            <a:prstDash val="solid"/>
            <a:round/>
            <a:headEnd type="none" w="med" len="med"/>
            <a:tailEnd type="triangle" w="med" len="med"/>
          </a:ln>
        </p:spPr>
      </p:cxnSp>
      <p:sp>
        <p:nvSpPr>
          <p:cNvPr id="547" name="Google Shape;547;p51"/>
          <p:cNvSpPr txBox="1"/>
          <p:nvPr/>
        </p:nvSpPr>
        <p:spPr>
          <a:xfrm>
            <a:off x="6956225" y="1713250"/>
            <a:ext cx="13479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t>Minimum area inside contour criteria</a:t>
            </a:r>
            <a:endParaRPr sz="900"/>
          </a:p>
        </p:txBody>
      </p:sp>
      <p:cxnSp>
        <p:nvCxnSpPr>
          <p:cNvPr id="548" name="Google Shape;548;p51"/>
          <p:cNvCxnSpPr/>
          <p:nvPr/>
        </p:nvCxnSpPr>
        <p:spPr>
          <a:xfrm rot="10800000">
            <a:off x="4693925" y="1713250"/>
            <a:ext cx="2262300" cy="287700"/>
          </a:xfrm>
          <a:prstGeom prst="straightConnector1">
            <a:avLst/>
          </a:prstGeom>
          <a:noFill/>
          <a:ln w="9525" cap="flat" cmpd="sng">
            <a:solidFill>
              <a:schemeClr val="dk2"/>
            </a:solidFill>
            <a:prstDash val="solid"/>
            <a:round/>
            <a:headEnd type="none" w="med" len="med"/>
            <a:tailEnd type="triangle" w="med" len="med"/>
          </a:ln>
        </p:spPr>
      </p:cxnSp>
      <p:pic>
        <p:nvPicPr>
          <p:cNvPr id="549" name="Google Shape;549;p51"/>
          <p:cNvPicPr preferRelativeResize="0"/>
          <p:nvPr/>
        </p:nvPicPr>
        <p:blipFill>
          <a:blip r:embed="rId5">
            <a:alphaModFix/>
          </a:blip>
          <a:stretch>
            <a:fillRect/>
          </a:stretch>
        </p:blipFill>
        <p:spPr>
          <a:xfrm>
            <a:off x="1375957" y="3054343"/>
            <a:ext cx="1815500" cy="224125"/>
          </a:xfrm>
          <a:prstGeom prst="rect">
            <a:avLst/>
          </a:prstGeom>
          <a:noFill/>
          <a:ln>
            <a:noFill/>
          </a:ln>
        </p:spPr>
      </p:pic>
      <p:pic>
        <p:nvPicPr>
          <p:cNvPr id="550" name="Google Shape;550;p51"/>
          <p:cNvPicPr preferRelativeResize="0"/>
          <p:nvPr/>
        </p:nvPicPr>
        <p:blipFill>
          <a:blip r:embed="rId6">
            <a:alphaModFix/>
          </a:blip>
          <a:stretch>
            <a:fillRect/>
          </a:stretch>
        </p:blipFill>
        <p:spPr>
          <a:xfrm>
            <a:off x="529525" y="3521475"/>
            <a:ext cx="4814899" cy="901250"/>
          </a:xfrm>
          <a:prstGeom prst="rect">
            <a:avLst/>
          </a:prstGeom>
          <a:noFill/>
          <a:ln>
            <a:noFill/>
          </a:ln>
        </p:spPr>
      </p:pic>
      <p:pic>
        <p:nvPicPr>
          <p:cNvPr id="551" name="Google Shape;551;p51"/>
          <p:cNvPicPr preferRelativeResize="0"/>
          <p:nvPr/>
        </p:nvPicPr>
        <p:blipFill>
          <a:blip r:embed="rId7">
            <a:alphaModFix/>
          </a:blip>
          <a:stretch>
            <a:fillRect/>
          </a:stretch>
        </p:blipFill>
        <p:spPr>
          <a:xfrm>
            <a:off x="6212025" y="3967226"/>
            <a:ext cx="2670325" cy="807826"/>
          </a:xfrm>
          <a:prstGeom prst="rect">
            <a:avLst/>
          </a:prstGeom>
          <a:noFill/>
          <a:ln>
            <a:noFill/>
          </a:ln>
        </p:spPr>
      </p:pic>
      <p:sp>
        <p:nvSpPr>
          <p:cNvPr id="552" name="Google Shape;552;p51"/>
          <p:cNvSpPr txBox="1"/>
          <p:nvPr/>
        </p:nvSpPr>
        <p:spPr>
          <a:xfrm>
            <a:off x="5705875" y="3644775"/>
            <a:ext cx="13479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900"/>
              <a:t>Where:</a:t>
            </a:r>
            <a:endParaRPr sz="900"/>
          </a:p>
        </p:txBody>
      </p:sp>
      <p:sp>
        <p:nvSpPr>
          <p:cNvPr id="553" name="Google Shape;553;p51"/>
          <p:cNvSpPr txBox="1"/>
          <p:nvPr/>
        </p:nvSpPr>
        <p:spPr>
          <a:xfrm>
            <a:off x="2535300" y="4775050"/>
            <a:ext cx="6608700" cy="35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t>Source:  Pascal Getreuer, Chan-Vese Segmentation, Image Processing On Line, 2 (2012), pp. 214–224.</a:t>
            </a:r>
            <a:endParaRPr sz="800" b="1"/>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6"/>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Index</a:t>
            </a:r>
            <a:endParaRPr/>
          </a:p>
        </p:txBody>
      </p:sp>
      <p:sp>
        <p:nvSpPr>
          <p:cNvPr id="77" name="Google Shape;77;p16"/>
          <p:cNvSpPr txBox="1">
            <a:spLocks noGrp="1"/>
          </p:cNvSpPr>
          <p:nvPr>
            <p:ph type="body" idx="1"/>
          </p:nvPr>
        </p:nvSpPr>
        <p:spPr>
          <a:xfrm>
            <a:off x="311700" y="1171600"/>
            <a:ext cx="8520600" cy="36837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0"/>
              </a:spcBef>
              <a:spcAft>
                <a:spcPts val="0"/>
              </a:spcAft>
              <a:buClr>
                <a:srgbClr val="000000"/>
              </a:buClr>
              <a:buSzPts val="2000"/>
              <a:buChar char="●"/>
            </a:pPr>
            <a:r>
              <a:rPr lang="en-GB" sz="2000">
                <a:solidFill>
                  <a:srgbClr val="000000"/>
                </a:solidFill>
              </a:rPr>
              <a:t>Task 1: Complete the code implementing the system of equations</a:t>
            </a:r>
            <a:endParaRPr sz="2000">
              <a:solidFill>
                <a:srgbClr val="000000"/>
              </a:solidFill>
            </a:endParaRPr>
          </a:p>
          <a:p>
            <a:pPr marL="457200" lvl="0" indent="-355600" algn="l" rtl="0">
              <a:lnSpc>
                <a:spcPct val="100000"/>
              </a:lnSpc>
              <a:spcBef>
                <a:spcPts val="1000"/>
              </a:spcBef>
              <a:spcAft>
                <a:spcPts val="0"/>
              </a:spcAft>
              <a:buClr>
                <a:srgbClr val="000000"/>
              </a:buClr>
              <a:buSzPts val="2000"/>
              <a:buChar char="●"/>
            </a:pPr>
            <a:r>
              <a:rPr lang="en-GB" sz="2000">
                <a:solidFill>
                  <a:srgbClr val="000000"/>
                </a:solidFill>
              </a:rPr>
              <a:t>Task 2: Test the images</a:t>
            </a:r>
            <a:endParaRPr sz="2000">
              <a:solidFill>
                <a:srgbClr val="000000"/>
              </a:solidFill>
            </a:endParaRPr>
          </a:p>
          <a:p>
            <a:pPr marL="457200" lvl="0" indent="-355600" algn="l" rtl="0">
              <a:lnSpc>
                <a:spcPct val="100000"/>
              </a:lnSpc>
              <a:spcBef>
                <a:spcPts val="1000"/>
              </a:spcBef>
              <a:spcAft>
                <a:spcPts val="0"/>
              </a:spcAft>
              <a:buClr>
                <a:srgbClr val="000000"/>
              </a:buClr>
              <a:buSzPts val="2000"/>
              <a:buChar char="●"/>
            </a:pPr>
            <a:r>
              <a:rPr lang="en-GB" sz="2000">
                <a:solidFill>
                  <a:srgbClr val="000000"/>
                </a:solidFill>
              </a:rPr>
              <a:t>Task 3: Proof Laplace’s equation</a:t>
            </a:r>
            <a:endParaRPr sz="2000">
              <a:solidFill>
                <a:srgbClr val="000000"/>
              </a:solidFill>
            </a:endParaRPr>
          </a:p>
          <a:p>
            <a:pPr marL="457200" lvl="0" indent="-355600" algn="l" rtl="0">
              <a:lnSpc>
                <a:spcPct val="100000"/>
              </a:lnSpc>
              <a:spcBef>
                <a:spcPts val="1000"/>
              </a:spcBef>
              <a:spcAft>
                <a:spcPts val="0"/>
              </a:spcAft>
              <a:buClr>
                <a:srgbClr val="000000"/>
              </a:buClr>
              <a:buSzPts val="2000"/>
              <a:buChar char="●"/>
            </a:pPr>
            <a:r>
              <a:rPr lang="en-GB" sz="2200"/>
              <a:t>Conclusions</a:t>
            </a:r>
            <a:endParaRPr sz="2000">
              <a:solidFill>
                <a:srgbClr val="000000"/>
              </a:solidFill>
            </a:endParaRPr>
          </a:p>
          <a:p>
            <a:pPr marL="0" lvl="0" indent="0" algn="l" rtl="0">
              <a:lnSpc>
                <a:spcPct val="100000"/>
              </a:lnSpc>
              <a:spcBef>
                <a:spcPts val="0"/>
              </a:spcBef>
              <a:spcAft>
                <a:spcPts val="0"/>
              </a:spcAft>
              <a:buNone/>
            </a:pPr>
            <a:endParaRPr sz="2000">
              <a:solidFill>
                <a:srgbClr val="000000"/>
              </a:solidFill>
            </a:endParaRPr>
          </a:p>
          <a:p>
            <a:pPr marL="0" lvl="0" indent="0" algn="l" rtl="0">
              <a:lnSpc>
                <a:spcPct val="100000"/>
              </a:lnSpc>
              <a:spcBef>
                <a:spcPts val="1000"/>
              </a:spcBef>
              <a:spcAft>
                <a:spcPts val="1000"/>
              </a:spcAft>
              <a:buNone/>
            </a:pPr>
            <a:endParaRPr sz="2000">
              <a:solidFill>
                <a:srgbClr val="00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sp>
        <p:nvSpPr>
          <p:cNvPr id="558" name="Google Shape;558;p52"/>
          <p:cNvSpPr txBox="1"/>
          <p:nvPr/>
        </p:nvSpPr>
        <p:spPr>
          <a:xfrm>
            <a:off x="238525" y="653050"/>
            <a:ext cx="88149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Chan-Vese Numerical implementation for gradient descent: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559" name="Google Shape;559;p52"/>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1: </a:t>
            </a:r>
            <a:r>
              <a:rPr lang="en-GB" sz="2000"/>
              <a:t>Chan-Vese algorithm </a:t>
            </a:r>
            <a:endParaRPr/>
          </a:p>
          <a:p>
            <a:pPr marL="0" lvl="0" indent="0" algn="l" rtl="0">
              <a:spcBef>
                <a:spcPts val="0"/>
              </a:spcBef>
              <a:spcAft>
                <a:spcPts val="0"/>
              </a:spcAft>
              <a:buNone/>
            </a:pPr>
            <a:endParaRPr sz="2200"/>
          </a:p>
        </p:txBody>
      </p:sp>
      <p:pic>
        <p:nvPicPr>
          <p:cNvPr id="560" name="Google Shape;560;p52"/>
          <p:cNvPicPr preferRelativeResize="0"/>
          <p:nvPr/>
        </p:nvPicPr>
        <p:blipFill>
          <a:blip r:embed="rId3">
            <a:alphaModFix/>
          </a:blip>
          <a:stretch>
            <a:fillRect/>
          </a:stretch>
        </p:blipFill>
        <p:spPr>
          <a:xfrm>
            <a:off x="1007547" y="1126738"/>
            <a:ext cx="5850060" cy="943313"/>
          </a:xfrm>
          <a:prstGeom prst="rect">
            <a:avLst/>
          </a:prstGeom>
          <a:noFill/>
          <a:ln>
            <a:noFill/>
          </a:ln>
        </p:spPr>
      </p:pic>
      <p:pic>
        <p:nvPicPr>
          <p:cNvPr id="561" name="Google Shape;561;p52"/>
          <p:cNvPicPr preferRelativeResize="0"/>
          <p:nvPr/>
        </p:nvPicPr>
        <p:blipFill>
          <a:blip r:embed="rId4">
            <a:alphaModFix/>
          </a:blip>
          <a:stretch>
            <a:fillRect/>
          </a:stretch>
        </p:blipFill>
        <p:spPr>
          <a:xfrm>
            <a:off x="444663" y="2977338"/>
            <a:ext cx="4962525" cy="685800"/>
          </a:xfrm>
          <a:prstGeom prst="rect">
            <a:avLst/>
          </a:prstGeom>
          <a:noFill/>
          <a:ln>
            <a:noFill/>
          </a:ln>
        </p:spPr>
      </p:pic>
      <p:pic>
        <p:nvPicPr>
          <p:cNvPr id="562" name="Google Shape;562;p52"/>
          <p:cNvPicPr preferRelativeResize="0"/>
          <p:nvPr/>
        </p:nvPicPr>
        <p:blipFill>
          <a:blip r:embed="rId5">
            <a:alphaModFix/>
          </a:blip>
          <a:stretch>
            <a:fillRect/>
          </a:stretch>
        </p:blipFill>
        <p:spPr>
          <a:xfrm>
            <a:off x="444675" y="3850650"/>
            <a:ext cx="4931645" cy="736912"/>
          </a:xfrm>
          <a:prstGeom prst="rect">
            <a:avLst/>
          </a:prstGeom>
          <a:noFill/>
          <a:ln>
            <a:noFill/>
          </a:ln>
        </p:spPr>
      </p:pic>
      <p:pic>
        <p:nvPicPr>
          <p:cNvPr id="563" name="Google Shape;563;p52"/>
          <p:cNvPicPr preferRelativeResize="0"/>
          <p:nvPr/>
        </p:nvPicPr>
        <p:blipFill>
          <a:blip r:embed="rId6">
            <a:alphaModFix/>
          </a:blip>
          <a:stretch>
            <a:fillRect/>
          </a:stretch>
        </p:blipFill>
        <p:spPr>
          <a:xfrm>
            <a:off x="5920520" y="2977338"/>
            <a:ext cx="2409825" cy="800100"/>
          </a:xfrm>
          <a:prstGeom prst="rect">
            <a:avLst/>
          </a:prstGeom>
          <a:noFill/>
          <a:ln>
            <a:noFill/>
          </a:ln>
        </p:spPr>
      </p:pic>
      <p:pic>
        <p:nvPicPr>
          <p:cNvPr id="564" name="Google Shape;564;p52"/>
          <p:cNvPicPr preferRelativeResize="0"/>
          <p:nvPr/>
        </p:nvPicPr>
        <p:blipFill>
          <a:blip r:embed="rId7">
            <a:alphaModFix/>
          </a:blip>
          <a:stretch>
            <a:fillRect/>
          </a:stretch>
        </p:blipFill>
        <p:spPr>
          <a:xfrm>
            <a:off x="5806470" y="3929838"/>
            <a:ext cx="2771250" cy="692813"/>
          </a:xfrm>
          <a:prstGeom prst="rect">
            <a:avLst/>
          </a:prstGeom>
          <a:noFill/>
          <a:ln>
            <a:noFill/>
          </a:ln>
        </p:spPr>
      </p:pic>
      <p:sp>
        <p:nvSpPr>
          <p:cNvPr id="565" name="Google Shape;565;p52"/>
          <p:cNvSpPr txBox="1"/>
          <p:nvPr/>
        </p:nvSpPr>
        <p:spPr>
          <a:xfrm>
            <a:off x="238525" y="2251850"/>
            <a:ext cx="8814900" cy="47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Where the coefficients must be computed as: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566" name="Google Shape;566;p52"/>
          <p:cNvSpPr txBox="1"/>
          <p:nvPr/>
        </p:nvSpPr>
        <p:spPr>
          <a:xfrm>
            <a:off x="2535300" y="4775050"/>
            <a:ext cx="6608700" cy="35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t>Source:  Pascal Getreuer, Chan-Vese Segmentation, Image Processing On Line, 2 (2012), pp. 214–224.</a:t>
            </a:r>
            <a:endParaRPr sz="800" b="1"/>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53"/>
          <p:cNvSpPr txBox="1"/>
          <p:nvPr/>
        </p:nvSpPr>
        <p:spPr>
          <a:xfrm>
            <a:off x="238525" y="742975"/>
            <a:ext cx="8814900" cy="17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Code implementation based on paper proposal:</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GB"/>
              <a:t>In start.m file level sets is initialized as:                            </a:t>
            </a:r>
            <a:endParaRPr/>
          </a:p>
          <a:p>
            <a:pPr marL="0" lvl="0" indent="0" algn="l" rtl="0">
              <a:spcBef>
                <a:spcPts val="0"/>
              </a:spcBef>
              <a:spcAft>
                <a:spcPts val="0"/>
              </a:spcAft>
              <a:buNone/>
            </a:pPr>
            <a:r>
              <a:rPr lang="en-GB"/>
              <a:t>		</a:t>
            </a:r>
            <a:endParaRPr/>
          </a:p>
          <a:p>
            <a:pPr marL="0" lvl="0" indent="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r>
              <a:rPr lang="en-GB" sz="1200">
                <a:latin typeface="Consolas"/>
                <a:ea typeface="Consolas"/>
                <a:cs typeface="Consolas"/>
                <a:sym typeface="Consolas"/>
              </a:rPr>
              <a:t>   </a:t>
            </a: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457200" lvl="0" indent="0" algn="l" rtl="0">
              <a:spcBef>
                <a:spcPts val="0"/>
              </a:spcBef>
              <a:spcAft>
                <a:spcPts val="0"/>
              </a:spcAft>
              <a:buNone/>
            </a:pPr>
            <a:endParaRPr sz="1200"/>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572" name="Google Shape;572;p53"/>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2: </a:t>
            </a:r>
            <a:r>
              <a:rPr lang="en-GB" sz="2000"/>
              <a:t>Implementation of Chan-Vese algorithm </a:t>
            </a:r>
            <a:endParaRPr/>
          </a:p>
          <a:p>
            <a:pPr marL="0" lvl="0" indent="0" algn="l" rtl="0">
              <a:spcBef>
                <a:spcPts val="0"/>
              </a:spcBef>
              <a:spcAft>
                <a:spcPts val="0"/>
              </a:spcAft>
              <a:buNone/>
            </a:pPr>
            <a:endParaRPr sz="2200"/>
          </a:p>
        </p:txBody>
      </p:sp>
      <p:pic>
        <p:nvPicPr>
          <p:cNvPr id="573" name="Google Shape;573;p53"/>
          <p:cNvPicPr preferRelativeResize="0"/>
          <p:nvPr/>
        </p:nvPicPr>
        <p:blipFill>
          <a:blip r:embed="rId3">
            <a:alphaModFix/>
          </a:blip>
          <a:stretch>
            <a:fillRect/>
          </a:stretch>
        </p:blipFill>
        <p:spPr>
          <a:xfrm>
            <a:off x="4659000" y="742975"/>
            <a:ext cx="3769050" cy="1288450"/>
          </a:xfrm>
          <a:prstGeom prst="rect">
            <a:avLst/>
          </a:prstGeom>
          <a:noFill/>
          <a:ln>
            <a:noFill/>
          </a:ln>
        </p:spPr>
      </p:pic>
      <p:sp>
        <p:nvSpPr>
          <p:cNvPr id="574" name="Google Shape;574;p53"/>
          <p:cNvSpPr txBox="1"/>
          <p:nvPr/>
        </p:nvSpPr>
        <p:spPr>
          <a:xfrm>
            <a:off x="1598600" y="2462650"/>
            <a:ext cx="6829500" cy="910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   [X, Y]=meshgrid(1:nj, 1:ni);</a:t>
            </a:r>
            <a:br>
              <a:rPr lang="en-GB" sz="800">
                <a:solidFill>
                  <a:schemeClr val="dk1"/>
                </a:solidFill>
                <a:latin typeface="Consolas"/>
                <a:ea typeface="Consolas"/>
                <a:cs typeface="Consolas"/>
                <a:sym typeface="Consolas"/>
              </a:rPr>
            </a:b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%%Initial phi</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phi_0=(-sqrt( ( X-round(ni/2)).^2 + (Y-round(nj/2)).^2)+50);</a:t>
            </a: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endParaRPr/>
          </a:p>
        </p:txBody>
      </p:sp>
      <p:sp>
        <p:nvSpPr>
          <p:cNvPr id="575" name="Google Shape;575;p53"/>
          <p:cNvSpPr txBox="1"/>
          <p:nvPr/>
        </p:nvSpPr>
        <p:spPr>
          <a:xfrm>
            <a:off x="904200" y="2725900"/>
            <a:ext cx="1262700" cy="2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i="1"/>
              <a:t>Level Set initialization:</a:t>
            </a:r>
            <a:endParaRPr sz="800" i="1"/>
          </a:p>
        </p:txBody>
      </p:sp>
      <p:sp>
        <p:nvSpPr>
          <p:cNvPr id="576" name="Google Shape;576;p53"/>
          <p:cNvSpPr txBox="1"/>
          <p:nvPr/>
        </p:nvSpPr>
        <p:spPr>
          <a:xfrm>
            <a:off x="243775" y="3056625"/>
            <a:ext cx="8814900" cy="171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GB"/>
              <a:t>In sol_ChanVeseIpol_GDExp.m file gradient descent algorithm is implemented, firstly c</a:t>
            </a:r>
            <a:r>
              <a:rPr lang="en-GB" baseline="-25000"/>
              <a:t>1</a:t>
            </a:r>
            <a:r>
              <a:rPr lang="en-GB"/>
              <a:t>, and c</a:t>
            </a:r>
            <a:r>
              <a:rPr lang="en-GB" baseline="-25000"/>
              <a:t>2 </a:t>
            </a:r>
            <a:r>
              <a:rPr lang="en-GB"/>
              <a:t>are computed as mean of area inside/outside the contour:                           </a:t>
            </a:r>
            <a:endParaRPr/>
          </a:p>
          <a:p>
            <a:pPr marL="0" lvl="0" indent="0" algn="l" rtl="0">
              <a:spcBef>
                <a:spcPts val="0"/>
              </a:spcBef>
              <a:spcAft>
                <a:spcPts val="0"/>
              </a:spcAft>
              <a:buNone/>
            </a:pPr>
            <a:r>
              <a:rPr lang="en-GB"/>
              <a:t>		</a:t>
            </a:r>
            <a:endParaRPr/>
          </a:p>
          <a:p>
            <a:pPr marL="0" lvl="0" indent="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r>
              <a:rPr lang="en-GB" sz="1200">
                <a:latin typeface="Consolas"/>
                <a:ea typeface="Consolas"/>
                <a:cs typeface="Consolas"/>
                <a:sym typeface="Consolas"/>
              </a:rPr>
              <a:t>   </a:t>
            </a: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457200" lvl="0" indent="0" algn="l" rtl="0">
              <a:spcBef>
                <a:spcPts val="0"/>
              </a:spcBef>
              <a:spcAft>
                <a:spcPts val="0"/>
              </a:spcAft>
              <a:buNone/>
            </a:pPr>
            <a:endParaRPr sz="1200"/>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577" name="Google Shape;577;p53"/>
          <p:cNvSpPr txBox="1"/>
          <p:nvPr/>
        </p:nvSpPr>
        <p:spPr>
          <a:xfrm>
            <a:off x="1640575" y="3865425"/>
            <a:ext cx="6829500" cy="910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   %Fixed phi, Minimization w.r.t c1 and c2 (constant estimation)</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c1 = sum(I(phi(:)&gt;=0))/sum(phi(:)&gt;=0); %TODO 1: Line to complete</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c2 = sum(I(phi(:)&lt;0))/sum(phi(:)&lt;0); %TODO 2: Line to complete</a:t>
            </a: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endParaRPr/>
          </a:p>
        </p:txBody>
      </p:sp>
      <p:sp>
        <p:nvSpPr>
          <p:cNvPr id="578" name="Google Shape;578;p53"/>
          <p:cNvSpPr txBox="1"/>
          <p:nvPr/>
        </p:nvSpPr>
        <p:spPr>
          <a:xfrm>
            <a:off x="904200" y="3984550"/>
            <a:ext cx="1262700" cy="2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i="1"/>
              <a:t>C</a:t>
            </a:r>
            <a:r>
              <a:rPr lang="en-GB" sz="800" i="1" baseline="-25000"/>
              <a:t>1</a:t>
            </a:r>
            <a:r>
              <a:rPr lang="en-GB" sz="800" i="1"/>
              <a:t> and C</a:t>
            </a:r>
            <a:r>
              <a:rPr lang="en-GB" sz="800" i="1" baseline="-25000"/>
              <a:t>2</a:t>
            </a:r>
            <a:r>
              <a:rPr lang="en-GB" sz="800" i="1"/>
              <a:t> computation:</a:t>
            </a:r>
            <a:endParaRPr sz="800" i="1"/>
          </a:p>
        </p:txBody>
      </p:sp>
      <p:sp>
        <p:nvSpPr>
          <p:cNvPr id="579" name="Google Shape;579;p53"/>
          <p:cNvSpPr txBox="1"/>
          <p:nvPr/>
        </p:nvSpPr>
        <p:spPr>
          <a:xfrm>
            <a:off x="2535300" y="4775050"/>
            <a:ext cx="6608700" cy="35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b="1"/>
              <a:t>Source:  Pascal Getreuer, Chan-Vese Segmentation, Image Processing On Line, 2 (2012), pp. 214–224.</a:t>
            </a:r>
            <a:endParaRPr sz="800" b="1"/>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54"/>
          <p:cNvSpPr txBox="1"/>
          <p:nvPr/>
        </p:nvSpPr>
        <p:spPr>
          <a:xfrm>
            <a:off x="91375" y="364125"/>
            <a:ext cx="8814900" cy="6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GB"/>
              <a:t>Afterwards A and B matrices are computed for gradient descent implementation:                           </a:t>
            </a:r>
            <a:endParaRPr/>
          </a:p>
          <a:p>
            <a:pPr marL="0" lvl="0" indent="0" algn="l" rtl="0">
              <a:spcBef>
                <a:spcPts val="0"/>
              </a:spcBef>
              <a:spcAft>
                <a:spcPts val="0"/>
              </a:spcAft>
              <a:buNone/>
            </a:pPr>
            <a:r>
              <a:rPr lang="en-GB"/>
              <a:t>		</a:t>
            </a:r>
            <a:endParaRPr/>
          </a:p>
          <a:p>
            <a:pPr marL="0" lvl="0" indent="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r>
              <a:rPr lang="en-GB" sz="1200">
                <a:latin typeface="Consolas"/>
                <a:ea typeface="Consolas"/>
                <a:cs typeface="Consolas"/>
                <a:sym typeface="Consolas"/>
              </a:rPr>
              <a:t>   </a:t>
            </a: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457200" lvl="0" indent="0" algn="l" rtl="0">
              <a:spcBef>
                <a:spcPts val="0"/>
              </a:spcBef>
              <a:spcAft>
                <a:spcPts val="0"/>
              </a:spcAft>
              <a:buNone/>
            </a:pPr>
            <a:endParaRPr sz="1200"/>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585" name="Google Shape;585;p54"/>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2: </a:t>
            </a:r>
            <a:r>
              <a:rPr lang="en-GB" sz="2000"/>
              <a:t>Implementation of Chan-Vese algorithm </a:t>
            </a:r>
            <a:endParaRPr/>
          </a:p>
          <a:p>
            <a:pPr marL="0" lvl="0" indent="0" algn="l" rtl="0">
              <a:spcBef>
                <a:spcPts val="0"/>
              </a:spcBef>
              <a:spcAft>
                <a:spcPts val="0"/>
              </a:spcAft>
              <a:buNone/>
            </a:pPr>
            <a:endParaRPr sz="2200"/>
          </a:p>
        </p:txBody>
      </p:sp>
      <p:sp>
        <p:nvSpPr>
          <p:cNvPr id="586" name="Google Shape;586;p54"/>
          <p:cNvSpPr txBox="1"/>
          <p:nvPr/>
        </p:nvSpPr>
        <p:spPr>
          <a:xfrm>
            <a:off x="878575" y="893625"/>
            <a:ext cx="5085900" cy="3978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      %Boundary conditions</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phi(1,:)   = phi(2,:); %TODO 3: Line to complete</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phi(end,:) = phi(end-1,:); %TODO 4: Line to complete</a:t>
            </a:r>
            <a:br>
              <a:rPr lang="en-GB" sz="800">
                <a:solidFill>
                  <a:schemeClr val="dk1"/>
                </a:solidFill>
                <a:latin typeface="Consolas"/>
                <a:ea typeface="Consolas"/>
                <a:cs typeface="Consolas"/>
                <a:sym typeface="Consolas"/>
              </a:rPr>
            </a:b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phi(:,1)   = phi(:,2); %TODO 5: Line to complete</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phi(:,end) = phi(:,end-1); %TODO 6: Line to complete</a:t>
            </a:r>
            <a:br>
              <a:rPr lang="en-GB" sz="800">
                <a:solidFill>
                  <a:schemeClr val="dk1"/>
                </a:solidFill>
                <a:latin typeface="Consolas"/>
                <a:ea typeface="Consolas"/>
                <a:cs typeface="Consolas"/>
                <a:sym typeface="Consolas"/>
              </a:rPr>
            </a:b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%Regularized Dirac's Delta computation</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delta_phi = sol_diracReg(phi, epHeaviside);   %notice delta_phi=H'(phi)	</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%derivatives estimation</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%i direction, forward finite differences</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phi_iFwd  = DiFwd(phi, hi); %TODO 7: Line to complete</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phi_iBwd  = DiBwd(phi, hi); %TODO 8: Line to complete</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%j direction, forward finitie differences</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phi_jFwd  = DjFwd(phi, hj); %TODO 9: Line to complete</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phi_jBwd  = DjBwd(phi, hj); %TODO 10: Line to complete</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%centered finite diferences</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phi_icent   = (phi_iFwd+phi_iBwd)./2; %TODO 11: Line to complete</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phi_jcent   = (phi_jFwd+phi_jBwd)./2; %TODO 12: Line to complete</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%A and B estimation (A y B from the Pascal Getreuer's IPOL paper "Chan</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%Vese segmentation</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A = mu./(sqrt(eta^2+phi_iFwd.^2+phi_jcent.^2)); %TODO 13: Line to complete</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B = mu./(sqrt(eta^2+phi_icent.^2+phi_jFwd.^2)); %TODO 14: Line to complete</a:t>
            </a: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endParaRPr/>
          </a:p>
        </p:txBody>
      </p:sp>
      <p:sp>
        <p:nvSpPr>
          <p:cNvPr id="587" name="Google Shape;587;p54"/>
          <p:cNvSpPr txBox="1"/>
          <p:nvPr/>
        </p:nvSpPr>
        <p:spPr>
          <a:xfrm>
            <a:off x="447000" y="1245075"/>
            <a:ext cx="1262700" cy="2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i="1"/>
              <a:t>Boundary conditions:</a:t>
            </a:r>
            <a:endParaRPr sz="800" i="1"/>
          </a:p>
        </p:txBody>
      </p:sp>
      <p:sp>
        <p:nvSpPr>
          <p:cNvPr id="588" name="Google Shape;588;p54"/>
          <p:cNvSpPr txBox="1"/>
          <p:nvPr/>
        </p:nvSpPr>
        <p:spPr>
          <a:xfrm>
            <a:off x="447000" y="1905275"/>
            <a:ext cx="1262700" cy="2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i="1"/>
              <a:t>Regularized Dirac’s Delta computation:</a:t>
            </a:r>
            <a:endParaRPr sz="800" i="1"/>
          </a:p>
        </p:txBody>
      </p:sp>
      <p:sp>
        <p:nvSpPr>
          <p:cNvPr id="589" name="Google Shape;589;p54"/>
          <p:cNvSpPr txBox="1"/>
          <p:nvPr/>
        </p:nvSpPr>
        <p:spPr>
          <a:xfrm>
            <a:off x="519600" y="4163950"/>
            <a:ext cx="1037700" cy="2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800" i="1"/>
              <a:t>A and B matrices estimation::</a:t>
            </a:r>
            <a:endParaRPr sz="800" i="1"/>
          </a:p>
        </p:txBody>
      </p:sp>
      <p:sp>
        <p:nvSpPr>
          <p:cNvPr id="590" name="Google Shape;590;p54"/>
          <p:cNvSpPr txBox="1"/>
          <p:nvPr/>
        </p:nvSpPr>
        <p:spPr>
          <a:xfrm>
            <a:off x="5851725" y="1491750"/>
            <a:ext cx="3134400" cy="15483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function y = sol_diracReg( x, epsilon )</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Dirac function of x</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sol_diracReg( x, epsilon ) Computes the derivative of the heaviside</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function of x with respect to x. Regularized based on epsilon.</a:t>
            </a:r>
            <a:br>
              <a:rPr lang="en-GB" sz="800">
                <a:solidFill>
                  <a:schemeClr val="dk1"/>
                </a:solidFill>
                <a:latin typeface="Consolas"/>
                <a:ea typeface="Consolas"/>
                <a:cs typeface="Consolas"/>
                <a:sym typeface="Consolas"/>
              </a:rPr>
            </a:b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y = epsilon./(pi*(epsilon^2+x.^2)); %TODO 19: Line to complete</a:t>
            </a:r>
            <a:br>
              <a:rPr lang="en-GB" sz="800">
                <a:solidFill>
                  <a:schemeClr val="dk1"/>
                </a:solidFill>
                <a:latin typeface="Consolas"/>
                <a:ea typeface="Consolas"/>
                <a:cs typeface="Consolas"/>
                <a:sym typeface="Consolas"/>
              </a:rPr>
            </a:b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endParaRPr/>
          </a:p>
        </p:txBody>
      </p:sp>
      <p:sp>
        <p:nvSpPr>
          <p:cNvPr id="591" name="Google Shape;591;p54"/>
          <p:cNvSpPr/>
          <p:nvPr/>
        </p:nvSpPr>
        <p:spPr>
          <a:xfrm>
            <a:off x="5690925" y="1491725"/>
            <a:ext cx="501900" cy="1311600"/>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55"/>
          <p:cNvSpPr txBox="1"/>
          <p:nvPr/>
        </p:nvSpPr>
        <p:spPr>
          <a:xfrm>
            <a:off x="91375" y="615025"/>
            <a:ext cx="8814900" cy="66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GB"/>
              <a:t>Finally, gradient descent is applied using semi-implicit Gauss-Seidel method:                           </a:t>
            </a:r>
            <a:endParaRPr/>
          </a:p>
          <a:p>
            <a:pPr marL="0" lvl="0" indent="0" algn="l" rtl="0">
              <a:spcBef>
                <a:spcPts val="0"/>
              </a:spcBef>
              <a:spcAft>
                <a:spcPts val="0"/>
              </a:spcAft>
              <a:buNone/>
            </a:pPr>
            <a:r>
              <a:rPr lang="en-GB"/>
              <a:t>		</a:t>
            </a:r>
            <a:endParaRPr/>
          </a:p>
          <a:p>
            <a:pPr marL="0" lvl="0" indent="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r>
              <a:rPr lang="en-GB" sz="1200">
                <a:latin typeface="Consolas"/>
                <a:ea typeface="Consolas"/>
                <a:cs typeface="Consolas"/>
                <a:sym typeface="Consolas"/>
              </a:rPr>
              <a:t>   </a:t>
            </a: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457200" lvl="0" indent="0" algn="l" rtl="0">
              <a:spcBef>
                <a:spcPts val="0"/>
              </a:spcBef>
              <a:spcAft>
                <a:spcPts val="0"/>
              </a:spcAft>
              <a:buNone/>
            </a:pPr>
            <a:endParaRPr sz="1200"/>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597" name="Google Shape;597;p55"/>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2: </a:t>
            </a:r>
            <a:r>
              <a:rPr lang="en-GB" sz="2000"/>
              <a:t>Implementation of Chan-Vese algorithm </a:t>
            </a:r>
            <a:endParaRPr/>
          </a:p>
          <a:p>
            <a:pPr marL="0" lvl="0" indent="0" algn="l" rtl="0">
              <a:spcBef>
                <a:spcPts val="0"/>
              </a:spcBef>
              <a:spcAft>
                <a:spcPts val="0"/>
              </a:spcAft>
              <a:buNone/>
            </a:pPr>
            <a:endParaRPr sz="2200"/>
          </a:p>
        </p:txBody>
      </p:sp>
      <p:sp>
        <p:nvSpPr>
          <p:cNvPr id="598" name="Google Shape;598;p55"/>
          <p:cNvSpPr txBox="1"/>
          <p:nvPr/>
        </p:nvSpPr>
        <p:spPr>
          <a:xfrm>
            <a:off x="350500" y="1493025"/>
            <a:ext cx="7836000" cy="2598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Clr>
                <a:schemeClr val="dk1"/>
              </a:buClr>
              <a:buSzPts val="1100"/>
              <a:buFont typeface="Arial"/>
              <a:buNone/>
            </a:pPr>
            <a:r>
              <a:rPr lang="en-GB" sz="800">
                <a:solidFill>
                  <a:schemeClr val="dk1"/>
                </a:solidFill>
                <a:latin typeface="Consolas"/>
                <a:ea typeface="Consolas"/>
                <a:cs typeface="Consolas"/>
                <a:sym typeface="Consolas"/>
              </a:rPr>
              <a:t>   for i = 2:size(phi,1)-1</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for j = 2:size(phi,2)-1</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phi(i,j) = ( phi_old(i,j) + ... </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(dt * delta_phi(i,j) * ...</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 ...</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 A(i  ,j  ) * phi_old(i+1,j  ) ) + ...</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 A(i-1,j  ) * phi    (i-1,j  ) ) + ...</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 B(i  ,j  ) * phi_old(i  ,j+1) ) + ...</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 B(i  ,j-1) * phi    (i  ,j-1) ) - ...</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nu - ...</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(lambda1 * (I(i,j) - c1)^2) + ...</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(lambda2 * (I(i,j) - c2)^2) ...</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 ...</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 ...</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 ...</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 ...</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( 1.0 + (dt * delta_phi(i,j) * (A(i,j) + A(i-1,j) + B(i,j) + B(i,j-1)) ) ) ; %TODO 15: Line to complete</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end</a:t>
            </a:r>
            <a:br>
              <a:rPr lang="en-GB" sz="800">
                <a:solidFill>
                  <a:schemeClr val="dk1"/>
                </a:solidFill>
                <a:latin typeface="Consolas"/>
                <a:ea typeface="Consolas"/>
                <a:cs typeface="Consolas"/>
                <a:sym typeface="Consolas"/>
              </a:rPr>
            </a:br>
            <a:r>
              <a:rPr lang="en-GB" sz="800">
                <a:solidFill>
                  <a:schemeClr val="dk1"/>
                </a:solidFill>
                <a:latin typeface="Consolas"/>
                <a:ea typeface="Consolas"/>
                <a:cs typeface="Consolas"/>
                <a:sym typeface="Consolas"/>
              </a:rPr>
              <a:t>    end</a:t>
            </a: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endParaRPr sz="800">
              <a:solidFill>
                <a:schemeClr val="dk1"/>
              </a:solidFill>
              <a:latin typeface="Consolas"/>
              <a:ea typeface="Consolas"/>
              <a:cs typeface="Consolas"/>
              <a:sym typeface="Consolas"/>
            </a:endParaRPr>
          </a:p>
          <a:p>
            <a:pPr marL="0" lvl="0" indent="457200" algn="l" rtl="0">
              <a:spcBef>
                <a:spcPts val="0"/>
              </a:spcBef>
              <a:spcAft>
                <a:spcPts val="0"/>
              </a:spcAft>
              <a:buClr>
                <a:schemeClr val="dk1"/>
              </a:buClr>
              <a:buSzPts val="1100"/>
              <a:buFont typeface="Arial"/>
              <a:buNone/>
            </a:pPr>
            <a:endParaRPr/>
          </a:p>
        </p:txBody>
      </p:sp>
      <p:pic>
        <p:nvPicPr>
          <p:cNvPr id="599" name="Google Shape;599;p55"/>
          <p:cNvPicPr preferRelativeResize="0"/>
          <p:nvPr/>
        </p:nvPicPr>
        <p:blipFill>
          <a:blip r:embed="rId3">
            <a:alphaModFix/>
          </a:blip>
          <a:stretch>
            <a:fillRect/>
          </a:stretch>
        </p:blipFill>
        <p:spPr>
          <a:xfrm>
            <a:off x="3287650" y="4016375"/>
            <a:ext cx="4781500" cy="771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6"/>
          <p:cNvSpPr txBox="1"/>
          <p:nvPr/>
        </p:nvSpPr>
        <p:spPr>
          <a:xfrm>
            <a:off x="238525" y="766050"/>
            <a:ext cx="8814900" cy="45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“Circles” image segmentation result:                          </a:t>
            </a:r>
            <a:endParaRPr/>
          </a:p>
          <a:p>
            <a:pPr marL="0" lvl="0" indent="0" algn="l" rtl="0">
              <a:spcBef>
                <a:spcPts val="0"/>
              </a:spcBef>
              <a:spcAft>
                <a:spcPts val="0"/>
              </a:spcAft>
              <a:buNone/>
            </a:pPr>
            <a:r>
              <a:rPr lang="en-GB"/>
              <a:t>		</a:t>
            </a:r>
            <a:endParaRPr/>
          </a:p>
          <a:p>
            <a:pPr marL="0" lvl="0" indent="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r>
              <a:rPr lang="en-GB" sz="1200">
                <a:latin typeface="Consolas"/>
                <a:ea typeface="Consolas"/>
                <a:cs typeface="Consolas"/>
                <a:sym typeface="Consolas"/>
              </a:rPr>
              <a:t>   </a:t>
            </a: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457200" lvl="0" indent="0" algn="l" rtl="0">
              <a:spcBef>
                <a:spcPts val="0"/>
              </a:spcBef>
              <a:spcAft>
                <a:spcPts val="0"/>
              </a:spcAft>
              <a:buNone/>
            </a:pPr>
            <a:endParaRPr sz="1200"/>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605" name="Google Shape;605;p56"/>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3: </a:t>
            </a:r>
            <a:r>
              <a:rPr lang="en-GB" sz="2000"/>
              <a:t>Test algorithm with given images </a:t>
            </a:r>
            <a:endParaRPr/>
          </a:p>
          <a:p>
            <a:pPr marL="0" lvl="0" indent="0" algn="l" rtl="0">
              <a:spcBef>
                <a:spcPts val="0"/>
              </a:spcBef>
              <a:spcAft>
                <a:spcPts val="0"/>
              </a:spcAft>
              <a:buNone/>
            </a:pPr>
            <a:endParaRPr sz="2200"/>
          </a:p>
        </p:txBody>
      </p:sp>
      <p:pic>
        <p:nvPicPr>
          <p:cNvPr id="606" name="Google Shape;606;p56"/>
          <p:cNvPicPr preferRelativeResize="0"/>
          <p:nvPr/>
        </p:nvPicPr>
        <p:blipFill rotWithShape="1">
          <a:blip r:embed="rId3">
            <a:alphaModFix/>
          </a:blip>
          <a:srcRect l="2922" t="4283" r="6596" b="9524"/>
          <a:stretch/>
        </p:blipFill>
        <p:spPr>
          <a:xfrm>
            <a:off x="207625" y="1364275"/>
            <a:ext cx="6331451" cy="3147975"/>
          </a:xfrm>
          <a:prstGeom prst="rect">
            <a:avLst/>
          </a:prstGeom>
          <a:noFill/>
          <a:ln>
            <a:noFill/>
          </a:ln>
        </p:spPr>
      </p:pic>
      <p:sp>
        <p:nvSpPr>
          <p:cNvPr id="607" name="Google Shape;607;p56"/>
          <p:cNvSpPr txBox="1"/>
          <p:nvPr/>
        </p:nvSpPr>
        <p:spPr>
          <a:xfrm>
            <a:off x="6612325" y="3732075"/>
            <a:ext cx="2441100" cy="9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Image has been segmented correctly and output image is very close to initial image</a:t>
            </a:r>
            <a:endParaRPr sz="1200"/>
          </a:p>
          <a:p>
            <a:pPr marL="0" lvl="0" indent="0" algn="l" rtl="0">
              <a:spcBef>
                <a:spcPts val="0"/>
              </a:spcBef>
              <a:spcAft>
                <a:spcPts val="0"/>
              </a:spcAft>
              <a:buNone/>
            </a:pPr>
            <a:r>
              <a:rPr lang="en-GB"/>
              <a:t>		</a:t>
            </a:r>
            <a:endParaRPr/>
          </a:p>
          <a:p>
            <a:pPr marL="0" lvl="0" indent="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r>
              <a:rPr lang="en-GB" sz="1200">
                <a:latin typeface="Consolas"/>
                <a:ea typeface="Consolas"/>
                <a:cs typeface="Consolas"/>
                <a:sym typeface="Consolas"/>
              </a:rPr>
              <a:t>   </a:t>
            </a: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457200" lvl="0" indent="0" algn="l" rtl="0">
              <a:spcBef>
                <a:spcPts val="0"/>
              </a:spcBef>
              <a:spcAft>
                <a:spcPts val="0"/>
              </a:spcAft>
              <a:buNone/>
            </a:pPr>
            <a:endParaRPr sz="1200"/>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57"/>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3: </a:t>
            </a:r>
            <a:r>
              <a:rPr lang="en-GB" sz="2000"/>
              <a:t>Test algorithm with given images </a:t>
            </a:r>
            <a:endParaRPr/>
          </a:p>
          <a:p>
            <a:pPr marL="0" lvl="0" indent="0" algn="l" rtl="0">
              <a:spcBef>
                <a:spcPts val="0"/>
              </a:spcBef>
              <a:spcAft>
                <a:spcPts val="0"/>
              </a:spcAft>
              <a:buNone/>
            </a:pPr>
            <a:endParaRPr sz="2200"/>
          </a:p>
        </p:txBody>
      </p:sp>
      <p:pic>
        <p:nvPicPr>
          <p:cNvPr id="613" name="Google Shape;613;p57"/>
          <p:cNvPicPr preferRelativeResize="0"/>
          <p:nvPr/>
        </p:nvPicPr>
        <p:blipFill rotWithShape="1">
          <a:blip r:embed="rId3">
            <a:alphaModFix/>
          </a:blip>
          <a:srcRect l="10432" t="3768" r="8194" b="7759"/>
          <a:stretch/>
        </p:blipFill>
        <p:spPr>
          <a:xfrm>
            <a:off x="4376600" y="1268475"/>
            <a:ext cx="4647648" cy="2536949"/>
          </a:xfrm>
          <a:prstGeom prst="rect">
            <a:avLst/>
          </a:prstGeom>
          <a:noFill/>
          <a:ln>
            <a:noFill/>
          </a:ln>
        </p:spPr>
      </p:pic>
      <p:pic>
        <p:nvPicPr>
          <p:cNvPr id="614" name="Google Shape;614;p57"/>
          <p:cNvPicPr preferRelativeResize="0"/>
          <p:nvPr/>
        </p:nvPicPr>
        <p:blipFill rotWithShape="1">
          <a:blip r:embed="rId4">
            <a:alphaModFix/>
          </a:blip>
          <a:srcRect l="9058" t="4644" r="7836" b="9665"/>
          <a:stretch/>
        </p:blipFill>
        <p:spPr>
          <a:xfrm>
            <a:off x="191350" y="1218625"/>
            <a:ext cx="3062899" cy="1585599"/>
          </a:xfrm>
          <a:prstGeom prst="rect">
            <a:avLst/>
          </a:prstGeom>
          <a:noFill/>
          <a:ln>
            <a:noFill/>
          </a:ln>
        </p:spPr>
      </p:pic>
      <p:pic>
        <p:nvPicPr>
          <p:cNvPr id="615" name="Google Shape;615;p57"/>
          <p:cNvPicPr preferRelativeResize="0"/>
          <p:nvPr/>
        </p:nvPicPr>
        <p:blipFill rotWithShape="1">
          <a:blip r:embed="rId5">
            <a:alphaModFix/>
          </a:blip>
          <a:srcRect l="10173" t="4221" r="7582" b="8012"/>
          <a:stretch/>
        </p:blipFill>
        <p:spPr>
          <a:xfrm>
            <a:off x="121750" y="3084950"/>
            <a:ext cx="3132499" cy="1678401"/>
          </a:xfrm>
          <a:prstGeom prst="rect">
            <a:avLst/>
          </a:prstGeom>
          <a:noFill/>
          <a:ln>
            <a:noFill/>
          </a:ln>
        </p:spPr>
      </p:pic>
      <p:sp>
        <p:nvSpPr>
          <p:cNvPr id="616" name="Google Shape;616;p57"/>
          <p:cNvSpPr txBox="1"/>
          <p:nvPr/>
        </p:nvSpPr>
        <p:spPr>
          <a:xfrm>
            <a:off x="238525" y="766050"/>
            <a:ext cx="8814900" cy="45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“NoisyCircles” image segmentation shows poor result if algorithm not optimized</a:t>
            </a:r>
            <a:endParaRPr/>
          </a:p>
          <a:p>
            <a:pPr marL="0" lvl="0" indent="0" algn="l" rtl="0">
              <a:spcBef>
                <a:spcPts val="0"/>
              </a:spcBef>
              <a:spcAft>
                <a:spcPts val="0"/>
              </a:spcAft>
              <a:buNone/>
            </a:pPr>
            <a:r>
              <a:rPr lang="en-GB"/>
              <a:t>		</a:t>
            </a:r>
            <a:endParaRPr/>
          </a:p>
          <a:p>
            <a:pPr marL="0" lvl="0" indent="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r>
              <a:rPr lang="en-GB" sz="1200">
                <a:latin typeface="Consolas"/>
                <a:ea typeface="Consolas"/>
                <a:cs typeface="Consolas"/>
                <a:sym typeface="Consolas"/>
              </a:rPr>
              <a:t>   </a:t>
            </a: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457200" lvl="0" indent="0" algn="l" rtl="0">
              <a:spcBef>
                <a:spcPts val="0"/>
              </a:spcBef>
              <a:spcAft>
                <a:spcPts val="0"/>
              </a:spcAft>
              <a:buNone/>
            </a:pPr>
            <a:endParaRPr sz="1200"/>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617" name="Google Shape;617;p57"/>
          <p:cNvSpPr/>
          <p:nvPr/>
        </p:nvSpPr>
        <p:spPr>
          <a:xfrm>
            <a:off x="3381150" y="2728025"/>
            <a:ext cx="919200" cy="36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7"/>
          <p:cNvSpPr txBox="1"/>
          <p:nvPr/>
        </p:nvSpPr>
        <p:spPr>
          <a:xfrm>
            <a:off x="3798425" y="4015725"/>
            <a:ext cx="5278500" cy="9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200"/>
              <a:t>In order to have good segmentation results, optimizations parameters must be improved. For this image, the following parameters were used:</a:t>
            </a:r>
            <a:endParaRPr sz="1200"/>
          </a:p>
          <a:p>
            <a:pPr marL="457200" lvl="0" indent="-304800" algn="l" rtl="0">
              <a:spcBef>
                <a:spcPts val="0"/>
              </a:spcBef>
              <a:spcAft>
                <a:spcPts val="0"/>
              </a:spcAft>
              <a:buSzPts val="1200"/>
              <a:buChar char="●"/>
            </a:pPr>
            <a:r>
              <a:rPr lang="en-GB" sz="1200"/>
              <a:t>mu = 0.25                      </a:t>
            </a:r>
            <a:endParaRPr sz="1200"/>
          </a:p>
          <a:p>
            <a:pPr marL="457200" lvl="0" indent="-304800" algn="l" rtl="0">
              <a:spcBef>
                <a:spcPts val="0"/>
              </a:spcBef>
              <a:spcAft>
                <a:spcPts val="0"/>
              </a:spcAft>
              <a:buSzPts val="1200"/>
              <a:buChar char="●"/>
            </a:pPr>
            <a:r>
              <a:rPr lang="en-GB" sz="1200"/>
              <a:t>nu = 0.0001</a:t>
            </a:r>
            <a:endParaRPr sz="1200"/>
          </a:p>
          <a:p>
            <a:pPr marL="0" lvl="0" indent="0" algn="l" rtl="0">
              <a:spcBef>
                <a:spcPts val="0"/>
              </a:spcBef>
              <a:spcAft>
                <a:spcPts val="0"/>
              </a:spcAft>
              <a:buNone/>
            </a:pPr>
            <a:r>
              <a:rPr lang="en-GB"/>
              <a:t>		</a:t>
            </a:r>
            <a:endParaRPr/>
          </a:p>
          <a:p>
            <a:pPr marL="0" lvl="0" indent="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r>
              <a:rPr lang="en-GB" sz="1200">
                <a:latin typeface="Consolas"/>
                <a:ea typeface="Consolas"/>
                <a:cs typeface="Consolas"/>
                <a:sym typeface="Consolas"/>
              </a:rPr>
              <a:t>   </a:t>
            </a: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457200" lvl="0" indent="0" algn="l" rtl="0">
              <a:spcBef>
                <a:spcPts val="0"/>
              </a:spcBef>
              <a:spcAft>
                <a:spcPts val="0"/>
              </a:spcAft>
              <a:buNone/>
            </a:pPr>
            <a:endParaRPr sz="1200"/>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58"/>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3: </a:t>
            </a:r>
            <a:r>
              <a:rPr lang="en-GB" sz="2000"/>
              <a:t>Test algorithm with given images </a:t>
            </a:r>
            <a:endParaRPr/>
          </a:p>
          <a:p>
            <a:pPr marL="0" lvl="0" indent="0" algn="l" rtl="0">
              <a:spcBef>
                <a:spcPts val="0"/>
              </a:spcBef>
              <a:spcAft>
                <a:spcPts val="0"/>
              </a:spcAft>
              <a:buNone/>
            </a:pPr>
            <a:endParaRPr sz="2200"/>
          </a:p>
        </p:txBody>
      </p:sp>
      <p:sp>
        <p:nvSpPr>
          <p:cNvPr id="624" name="Google Shape;624;p58"/>
          <p:cNvSpPr txBox="1"/>
          <p:nvPr/>
        </p:nvSpPr>
        <p:spPr>
          <a:xfrm>
            <a:off x="4609025" y="751413"/>
            <a:ext cx="4282800" cy="8919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Although the amount of noise in “Phantom18” </a:t>
            </a:r>
            <a:r>
              <a:rPr lang="en-GB">
                <a:solidFill>
                  <a:schemeClr val="dk1"/>
                </a:solidFill>
              </a:rPr>
              <a:t>segmentation can be achieved</a:t>
            </a:r>
            <a:r>
              <a:rPr lang="en-GB"/>
              <a:t>	</a:t>
            </a:r>
            <a:endParaRPr/>
          </a:p>
          <a:p>
            <a:pPr marL="0" lvl="0" indent="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r>
              <a:rPr lang="en-GB" sz="1200">
                <a:latin typeface="Consolas"/>
                <a:ea typeface="Consolas"/>
                <a:cs typeface="Consolas"/>
                <a:sym typeface="Consolas"/>
              </a:rPr>
              <a:t>   </a:t>
            </a: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457200" lvl="0" indent="0" algn="l" rtl="0">
              <a:spcBef>
                <a:spcPts val="0"/>
              </a:spcBef>
              <a:spcAft>
                <a:spcPts val="0"/>
              </a:spcAft>
              <a:buNone/>
            </a:pPr>
            <a:endParaRPr sz="1200"/>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625" name="Google Shape;625;p58"/>
          <p:cNvSpPr txBox="1"/>
          <p:nvPr/>
        </p:nvSpPr>
        <p:spPr>
          <a:xfrm>
            <a:off x="238525" y="779450"/>
            <a:ext cx="3789900" cy="45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a:t>
            </a:r>
            <a:r>
              <a:rPr lang="en-GB">
                <a:solidFill>
                  <a:schemeClr val="dk1"/>
                </a:solidFill>
              </a:rPr>
              <a:t>“Phantom17” image can be segmented correctly with little parameter optimization</a:t>
            </a:r>
            <a:endParaRPr/>
          </a:p>
          <a:p>
            <a:pPr marL="0" lvl="0" indent="0" algn="l" rtl="0">
              <a:spcBef>
                <a:spcPts val="0"/>
              </a:spcBef>
              <a:spcAft>
                <a:spcPts val="0"/>
              </a:spcAft>
              <a:buNone/>
            </a:pPr>
            <a:r>
              <a:rPr lang="en-GB"/>
              <a:t>		</a:t>
            </a:r>
            <a:endParaRPr/>
          </a:p>
          <a:p>
            <a:pPr marL="0" lvl="0" indent="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r>
              <a:rPr lang="en-GB" sz="1200">
                <a:latin typeface="Consolas"/>
                <a:ea typeface="Consolas"/>
                <a:cs typeface="Consolas"/>
                <a:sym typeface="Consolas"/>
              </a:rPr>
              <a:t>   </a:t>
            </a: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457200" lvl="0" indent="0" algn="l" rtl="0">
              <a:spcBef>
                <a:spcPts val="0"/>
              </a:spcBef>
              <a:spcAft>
                <a:spcPts val="0"/>
              </a:spcAft>
              <a:buNone/>
            </a:pPr>
            <a:endParaRPr sz="1200"/>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pic>
        <p:nvPicPr>
          <p:cNvPr id="626" name="Google Shape;626;p58"/>
          <p:cNvPicPr preferRelativeResize="0"/>
          <p:nvPr/>
        </p:nvPicPr>
        <p:blipFill rotWithShape="1">
          <a:blip r:embed="rId3">
            <a:alphaModFix/>
          </a:blip>
          <a:srcRect l="9280" t="4324" r="15874" b="9349"/>
          <a:stretch/>
        </p:blipFill>
        <p:spPr>
          <a:xfrm>
            <a:off x="4371936" y="1541075"/>
            <a:ext cx="4723935" cy="3065800"/>
          </a:xfrm>
          <a:prstGeom prst="rect">
            <a:avLst/>
          </a:prstGeom>
          <a:noFill/>
          <a:ln>
            <a:noFill/>
          </a:ln>
        </p:spPr>
      </p:pic>
      <p:pic>
        <p:nvPicPr>
          <p:cNvPr id="627" name="Google Shape;627;p58"/>
          <p:cNvPicPr preferRelativeResize="0"/>
          <p:nvPr/>
        </p:nvPicPr>
        <p:blipFill rotWithShape="1">
          <a:blip r:embed="rId4">
            <a:alphaModFix/>
          </a:blip>
          <a:srcRect l="9452" r="14559" b="3316"/>
          <a:stretch/>
        </p:blipFill>
        <p:spPr>
          <a:xfrm>
            <a:off x="55767" y="1541075"/>
            <a:ext cx="4282800" cy="306580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59"/>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3: </a:t>
            </a:r>
            <a:r>
              <a:rPr lang="en-GB" sz="2000"/>
              <a:t>Test algorithm with given images </a:t>
            </a:r>
            <a:endParaRPr/>
          </a:p>
          <a:p>
            <a:pPr marL="0" lvl="0" indent="0" algn="l" rtl="0">
              <a:spcBef>
                <a:spcPts val="0"/>
              </a:spcBef>
              <a:spcAft>
                <a:spcPts val="0"/>
              </a:spcAft>
              <a:buNone/>
            </a:pPr>
            <a:endParaRPr sz="2200"/>
          </a:p>
        </p:txBody>
      </p:sp>
      <p:sp>
        <p:nvSpPr>
          <p:cNvPr id="633" name="Google Shape;633;p59"/>
          <p:cNvSpPr txBox="1"/>
          <p:nvPr/>
        </p:nvSpPr>
        <p:spPr>
          <a:xfrm>
            <a:off x="86125" y="627050"/>
            <a:ext cx="8520600" cy="45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“Image_to_Restore” with </a:t>
            </a:r>
            <a:r>
              <a:rPr lang="en-GB">
                <a:solidFill>
                  <a:schemeClr val="dk1"/>
                </a:solidFill>
              </a:rPr>
              <a:t>𝝋 = I</a:t>
            </a:r>
            <a:endParaRPr/>
          </a:p>
          <a:p>
            <a:pPr marL="0" lvl="0" indent="0" algn="l" rtl="0">
              <a:spcBef>
                <a:spcPts val="0"/>
              </a:spcBef>
              <a:spcAft>
                <a:spcPts val="0"/>
              </a:spcAft>
              <a:buNone/>
            </a:pPr>
            <a:r>
              <a:rPr lang="en-GB"/>
              <a:t>		</a:t>
            </a:r>
            <a:endParaRPr/>
          </a:p>
          <a:p>
            <a:pPr marL="0" lvl="0" indent="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r>
              <a:rPr lang="en-GB" sz="1200">
                <a:latin typeface="Consolas"/>
                <a:ea typeface="Consolas"/>
                <a:cs typeface="Consolas"/>
                <a:sym typeface="Consolas"/>
              </a:rPr>
              <a:t>   </a:t>
            </a: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457200" lvl="0" indent="0" algn="l" rtl="0">
              <a:spcBef>
                <a:spcPts val="0"/>
              </a:spcBef>
              <a:spcAft>
                <a:spcPts val="0"/>
              </a:spcAft>
              <a:buNone/>
            </a:pPr>
            <a:endParaRPr sz="1200"/>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pic>
        <p:nvPicPr>
          <p:cNvPr id="634" name="Google Shape;634;p59"/>
          <p:cNvPicPr preferRelativeResize="0"/>
          <p:nvPr/>
        </p:nvPicPr>
        <p:blipFill>
          <a:blip r:embed="rId3">
            <a:alphaModFix/>
          </a:blip>
          <a:stretch>
            <a:fillRect/>
          </a:stretch>
        </p:blipFill>
        <p:spPr>
          <a:xfrm>
            <a:off x="1062975" y="1017725"/>
            <a:ext cx="7013872" cy="39464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0"/>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4: </a:t>
            </a:r>
            <a:r>
              <a:rPr lang="en-GB" sz="2000"/>
              <a:t>Video with curve evolution </a:t>
            </a:r>
            <a:endParaRPr/>
          </a:p>
          <a:p>
            <a:pPr marL="0" lvl="0" indent="0" algn="l" rtl="0">
              <a:spcBef>
                <a:spcPts val="0"/>
              </a:spcBef>
              <a:spcAft>
                <a:spcPts val="0"/>
              </a:spcAft>
              <a:buNone/>
            </a:pPr>
            <a:endParaRPr sz="2200"/>
          </a:p>
        </p:txBody>
      </p:sp>
      <p:pic>
        <p:nvPicPr>
          <p:cNvPr id="640" name="Google Shape;640;p60" title="video.avi">
            <a:hlinkClick r:id="rId3"/>
          </p:cNvPr>
          <p:cNvPicPr preferRelativeResize="0"/>
          <p:nvPr/>
        </p:nvPicPr>
        <p:blipFill>
          <a:blip r:embed="rId4">
            <a:alphaModFix/>
          </a:blip>
          <a:stretch>
            <a:fillRect/>
          </a:stretch>
        </p:blipFill>
        <p:spPr>
          <a:xfrm>
            <a:off x="2426350" y="857250"/>
            <a:ext cx="4572000" cy="34290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61"/>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4: </a:t>
            </a:r>
            <a:r>
              <a:rPr lang="en-GB" sz="2000"/>
              <a:t>Video with curve evolution </a:t>
            </a:r>
            <a:endParaRPr/>
          </a:p>
          <a:p>
            <a:pPr marL="0" lvl="0" indent="0" algn="l" rtl="0">
              <a:spcBef>
                <a:spcPts val="0"/>
              </a:spcBef>
              <a:spcAft>
                <a:spcPts val="0"/>
              </a:spcAft>
              <a:buNone/>
            </a:pPr>
            <a:endParaRPr sz="2200"/>
          </a:p>
        </p:txBody>
      </p:sp>
      <p:pic>
        <p:nvPicPr>
          <p:cNvPr id="646" name="Google Shape;646;p61" title="phantom18.bmp-mu_0.2-nu_0-eta_1.avi">
            <a:hlinkClick r:id="rId3"/>
          </p:cNvPr>
          <p:cNvPicPr preferRelativeResize="0"/>
          <p:nvPr/>
        </p:nvPicPr>
        <p:blipFill>
          <a:blip r:embed="rId4">
            <a:alphaModFix/>
          </a:blip>
          <a:stretch>
            <a:fillRect/>
          </a:stretch>
        </p:blipFill>
        <p:spPr>
          <a:xfrm>
            <a:off x="4770324" y="1276375"/>
            <a:ext cx="4283924" cy="3429000"/>
          </a:xfrm>
          <a:prstGeom prst="rect">
            <a:avLst/>
          </a:prstGeom>
          <a:noFill/>
          <a:ln>
            <a:noFill/>
          </a:ln>
        </p:spPr>
      </p:pic>
      <p:pic>
        <p:nvPicPr>
          <p:cNvPr id="647" name="Google Shape;647;p61" title="phantom18.bmp-mu_0.2-nu_0-eta_1_origphi.avi">
            <a:hlinkClick r:id="rId5"/>
          </p:cNvPr>
          <p:cNvPicPr preferRelativeResize="0"/>
          <p:nvPr/>
        </p:nvPicPr>
        <p:blipFill>
          <a:blip r:embed="rId6">
            <a:alphaModFix/>
          </a:blip>
          <a:stretch>
            <a:fillRect/>
          </a:stretch>
        </p:blipFill>
        <p:spPr>
          <a:xfrm>
            <a:off x="94570" y="1276375"/>
            <a:ext cx="4572000" cy="3429000"/>
          </a:xfrm>
          <a:prstGeom prst="rect">
            <a:avLst/>
          </a:prstGeom>
          <a:noFill/>
          <a:ln>
            <a:noFill/>
          </a:ln>
        </p:spPr>
      </p:pic>
      <p:sp>
        <p:nvSpPr>
          <p:cNvPr id="648" name="Google Shape;648;p61"/>
          <p:cNvSpPr txBox="1"/>
          <p:nvPr/>
        </p:nvSpPr>
        <p:spPr>
          <a:xfrm>
            <a:off x="165375" y="731750"/>
            <a:ext cx="5005800" cy="238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9" name="Google Shape;649;p61"/>
          <p:cNvSpPr txBox="1"/>
          <p:nvPr/>
        </p:nvSpPr>
        <p:spPr>
          <a:xfrm>
            <a:off x="-5400" y="676650"/>
            <a:ext cx="7292700" cy="35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We mostly worked with the </a:t>
            </a:r>
            <a:r>
              <a:rPr lang="en-GB">
                <a:solidFill>
                  <a:schemeClr val="dk1"/>
                </a:solidFill>
              </a:rPr>
              <a:t>𝝋 provided but we also tried with the 𝝋 proposed by the paper </a:t>
            </a:r>
            <a:endParaRPr/>
          </a:p>
        </p:txBody>
      </p:sp>
      <p:pic>
        <p:nvPicPr>
          <p:cNvPr id="650" name="Google Shape;650;p61"/>
          <p:cNvPicPr preferRelativeResize="0"/>
          <p:nvPr/>
        </p:nvPicPr>
        <p:blipFill>
          <a:blip r:embed="rId7">
            <a:alphaModFix/>
          </a:blip>
          <a:stretch>
            <a:fillRect/>
          </a:stretch>
        </p:blipFill>
        <p:spPr>
          <a:xfrm>
            <a:off x="7203956" y="746369"/>
            <a:ext cx="1791022" cy="238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7"/>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1: Complete the code implementing the system of equations</a:t>
            </a:r>
            <a:endParaRPr/>
          </a:p>
          <a:p>
            <a:pPr marL="0" lvl="0" indent="0" algn="l" rtl="0">
              <a:spcBef>
                <a:spcPts val="0"/>
              </a:spcBef>
              <a:spcAft>
                <a:spcPts val="0"/>
              </a:spcAft>
              <a:buNone/>
            </a:pPr>
            <a:endParaRPr sz="2200"/>
          </a:p>
        </p:txBody>
      </p:sp>
      <p:pic>
        <p:nvPicPr>
          <p:cNvPr id="83" name="Google Shape;83;p17"/>
          <p:cNvPicPr preferRelativeResize="0"/>
          <p:nvPr/>
        </p:nvPicPr>
        <p:blipFill>
          <a:blip r:embed="rId3">
            <a:alphaModFix/>
          </a:blip>
          <a:stretch>
            <a:fillRect/>
          </a:stretch>
        </p:blipFill>
        <p:spPr>
          <a:xfrm>
            <a:off x="732875" y="2124075"/>
            <a:ext cx="2400300" cy="895350"/>
          </a:xfrm>
          <a:prstGeom prst="rect">
            <a:avLst/>
          </a:prstGeom>
          <a:noFill/>
          <a:ln>
            <a:noFill/>
          </a:ln>
        </p:spPr>
      </p:pic>
      <p:pic>
        <p:nvPicPr>
          <p:cNvPr id="84" name="Google Shape;84;p17"/>
          <p:cNvPicPr preferRelativeResize="0"/>
          <p:nvPr/>
        </p:nvPicPr>
        <p:blipFill>
          <a:blip r:embed="rId4">
            <a:alphaModFix/>
          </a:blip>
          <a:stretch>
            <a:fillRect/>
          </a:stretch>
        </p:blipFill>
        <p:spPr>
          <a:xfrm>
            <a:off x="642200" y="3973279"/>
            <a:ext cx="2984890" cy="835750"/>
          </a:xfrm>
          <a:prstGeom prst="rect">
            <a:avLst/>
          </a:prstGeom>
          <a:noFill/>
          <a:ln>
            <a:noFill/>
          </a:ln>
        </p:spPr>
      </p:pic>
      <p:pic>
        <p:nvPicPr>
          <p:cNvPr id="85" name="Google Shape;85;p17"/>
          <p:cNvPicPr preferRelativeResize="0"/>
          <p:nvPr/>
        </p:nvPicPr>
        <p:blipFill>
          <a:blip r:embed="rId5">
            <a:alphaModFix/>
          </a:blip>
          <a:stretch>
            <a:fillRect/>
          </a:stretch>
        </p:blipFill>
        <p:spPr>
          <a:xfrm>
            <a:off x="3779500" y="2844550"/>
            <a:ext cx="3238550" cy="835750"/>
          </a:xfrm>
          <a:prstGeom prst="rect">
            <a:avLst/>
          </a:prstGeom>
          <a:noFill/>
          <a:ln>
            <a:noFill/>
          </a:ln>
        </p:spPr>
      </p:pic>
      <p:pic>
        <p:nvPicPr>
          <p:cNvPr id="86" name="Google Shape;86;p17"/>
          <p:cNvPicPr preferRelativeResize="0"/>
          <p:nvPr/>
        </p:nvPicPr>
        <p:blipFill>
          <a:blip r:embed="rId6">
            <a:alphaModFix/>
          </a:blip>
          <a:stretch>
            <a:fillRect/>
          </a:stretch>
        </p:blipFill>
        <p:spPr>
          <a:xfrm>
            <a:off x="7739374" y="1997050"/>
            <a:ext cx="1019747" cy="735775"/>
          </a:xfrm>
          <a:prstGeom prst="rect">
            <a:avLst/>
          </a:prstGeom>
          <a:noFill/>
          <a:ln>
            <a:noFill/>
          </a:ln>
        </p:spPr>
      </p:pic>
      <p:pic>
        <p:nvPicPr>
          <p:cNvPr id="87" name="Google Shape;87;p17"/>
          <p:cNvPicPr preferRelativeResize="0"/>
          <p:nvPr/>
        </p:nvPicPr>
        <p:blipFill>
          <a:blip r:embed="rId7">
            <a:alphaModFix/>
          </a:blip>
          <a:stretch>
            <a:fillRect/>
          </a:stretch>
        </p:blipFill>
        <p:spPr>
          <a:xfrm>
            <a:off x="7501299" y="3891200"/>
            <a:ext cx="1355806" cy="895350"/>
          </a:xfrm>
          <a:prstGeom prst="rect">
            <a:avLst/>
          </a:prstGeom>
          <a:noFill/>
          <a:ln>
            <a:noFill/>
          </a:ln>
        </p:spPr>
      </p:pic>
      <p:pic>
        <p:nvPicPr>
          <p:cNvPr id="88" name="Google Shape;88;p17"/>
          <p:cNvPicPr preferRelativeResize="0"/>
          <p:nvPr/>
        </p:nvPicPr>
        <p:blipFill>
          <a:blip r:embed="rId8">
            <a:alphaModFix/>
          </a:blip>
          <a:stretch>
            <a:fillRect/>
          </a:stretch>
        </p:blipFill>
        <p:spPr>
          <a:xfrm>
            <a:off x="7403325" y="2899688"/>
            <a:ext cx="1355800" cy="735779"/>
          </a:xfrm>
          <a:prstGeom prst="rect">
            <a:avLst/>
          </a:prstGeom>
          <a:noFill/>
          <a:ln>
            <a:noFill/>
          </a:ln>
        </p:spPr>
      </p:pic>
      <p:sp>
        <p:nvSpPr>
          <p:cNvPr id="89" name="Google Shape;89;p17"/>
          <p:cNvSpPr txBox="1"/>
          <p:nvPr/>
        </p:nvSpPr>
        <p:spPr>
          <a:xfrm>
            <a:off x="857200" y="674875"/>
            <a:ext cx="6420300" cy="1083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Build the matrix A and vector b for the algebraic system of equations obtained after the given discretization of the operators.</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90" name="Google Shape;90;p17"/>
          <p:cNvSpPr txBox="1"/>
          <p:nvPr/>
        </p:nvSpPr>
        <p:spPr>
          <a:xfrm>
            <a:off x="0" y="1399025"/>
            <a:ext cx="4155900" cy="8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rPr>
              <a:t>Function to optimize to solve Inpaint problem:</a:t>
            </a:r>
            <a:endParaRPr/>
          </a:p>
        </p:txBody>
      </p:sp>
      <p:sp>
        <p:nvSpPr>
          <p:cNvPr id="91" name="Google Shape;91;p17"/>
          <p:cNvSpPr/>
          <p:nvPr/>
        </p:nvSpPr>
        <p:spPr>
          <a:xfrm>
            <a:off x="7143812" y="2017800"/>
            <a:ext cx="259500" cy="2499600"/>
          </a:xfrm>
          <a:prstGeom prst="leftBrace">
            <a:avLst>
              <a:gd name="adj1" fmla="val 8333"/>
              <a:gd name="adj2" fmla="val 50000"/>
            </a:avLst>
          </a:pr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7"/>
          <p:cNvSpPr txBox="1"/>
          <p:nvPr/>
        </p:nvSpPr>
        <p:spPr>
          <a:xfrm>
            <a:off x="56700" y="3052100"/>
            <a:ext cx="3471900" cy="8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rPr>
              <a:t>Apply Gateaux derivative, and minimum criteria (derivative equal to Zero):</a:t>
            </a:r>
            <a:endParaRPr/>
          </a:p>
        </p:txBody>
      </p:sp>
      <p:sp>
        <p:nvSpPr>
          <p:cNvPr id="93" name="Google Shape;93;p17"/>
          <p:cNvSpPr/>
          <p:nvPr/>
        </p:nvSpPr>
        <p:spPr>
          <a:xfrm>
            <a:off x="1971075" y="2114950"/>
            <a:ext cx="222900" cy="172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2"/>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5: Under which assumptions Chan-Vese works?</a:t>
            </a:r>
            <a:r>
              <a:rPr lang="en-GB" sz="2000"/>
              <a:t> </a:t>
            </a:r>
            <a:endParaRPr/>
          </a:p>
          <a:p>
            <a:pPr marL="0" lvl="0" indent="0" algn="l" rtl="0">
              <a:spcBef>
                <a:spcPts val="0"/>
              </a:spcBef>
              <a:spcAft>
                <a:spcPts val="0"/>
              </a:spcAft>
              <a:buNone/>
            </a:pPr>
            <a:endParaRPr sz="2200"/>
          </a:p>
        </p:txBody>
      </p:sp>
      <p:sp>
        <p:nvSpPr>
          <p:cNvPr id="656" name="Google Shape;656;p62"/>
          <p:cNvSpPr txBox="1"/>
          <p:nvPr/>
        </p:nvSpPr>
        <p:spPr>
          <a:xfrm>
            <a:off x="238525" y="590575"/>
            <a:ext cx="4330800" cy="950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“Phantom19” may seem quite similar than “Phantom18” but it</a:t>
            </a:r>
            <a:r>
              <a:rPr lang="en-GB">
                <a:solidFill>
                  <a:schemeClr val="dk1"/>
                </a:solidFill>
              </a:rPr>
              <a:t> cannot be segmented correctly,  as mean values for each segment are similar due to the noise on the image</a:t>
            </a:r>
            <a:endParaRPr/>
          </a:p>
          <a:p>
            <a:pPr marL="0" lvl="0" indent="0" algn="l" rtl="0">
              <a:spcBef>
                <a:spcPts val="0"/>
              </a:spcBef>
              <a:spcAft>
                <a:spcPts val="0"/>
              </a:spcAft>
              <a:buNone/>
            </a:pPr>
            <a:r>
              <a:rPr lang="en-GB"/>
              <a:t>		</a:t>
            </a:r>
            <a:endParaRPr/>
          </a:p>
          <a:p>
            <a:pPr marL="0" lvl="0" indent="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r>
              <a:rPr lang="en-GB" sz="1200">
                <a:latin typeface="Consolas"/>
                <a:ea typeface="Consolas"/>
                <a:cs typeface="Consolas"/>
                <a:sym typeface="Consolas"/>
              </a:rPr>
              <a:t>   </a:t>
            </a: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457200" lvl="0" indent="0" algn="l" rtl="0">
              <a:spcBef>
                <a:spcPts val="0"/>
              </a:spcBef>
              <a:spcAft>
                <a:spcPts val="0"/>
              </a:spcAft>
              <a:buNone/>
            </a:pPr>
            <a:endParaRPr sz="1200"/>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
        <p:nvSpPr>
          <p:cNvPr id="657" name="Google Shape;657;p62"/>
          <p:cNvSpPr txBox="1"/>
          <p:nvPr/>
        </p:nvSpPr>
        <p:spPr>
          <a:xfrm>
            <a:off x="4555400" y="565900"/>
            <a:ext cx="4330800" cy="950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The reason is that, although the amount of noise is similar, in “Phantom19” the mean grayscale value for both areas is the same (see the histograms below)</a:t>
            </a:r>
            <a:endParaRPr/>
          </a:p>
        </p:txBody>
      </p:sp>
      <p:pic>
        <p:nvPicPr>
          <p:cNvPr id="658" name="Google Shape;658;p62"/>
          <p:cNvPicPr preferRelativeResize="0"/>
          <p:nvPr/>
        </p:nvPicPr>
        <p:blipFill rotWithShape="1">
          <a:blip r:embed="rId3">
            <a:alphaModFix/>
          </a:blip>
          <a:srcRect l="10440" t="3555" r="8436" b="7563"/>
          <a:stretch/>
        </p:blipFill>
        <p:spPr>
          <a:xfrm>
            <a:off x="257175" y="1656025"/>
            <a:ext cx="4485149" cy="2467375"/>
          </a:xfrm>
          <a:prstGeom prst="rect">
            <a:avLst/>
          </a:prstGeom>
          <a:noFill/>
          <a:ln>
            <a:noFill/>
          </a:ln>
        </p:spPr>
      </p:pic>
      <p:pic>
        <p:nvPicPr>
          <p:cNvPr id="659" name="Google Shape;659;p62"/>
          <p:cNvPicPr preferRelativeResize="0"/>
          <p:nvPr/>
        </p:nvPicPr>
        <p:blipFill rotWithShape="1">
          <a:blip r:embed="rId4">
            <a:alphaModFix/>
          </a:blip>
          <a:srcRect l="-5720" t="5150" r="5719" b="-5150"/>
          <a:stretch/>
        </p:blipFill>
        <p:spPr>
          <a:xfrm>
            <a:off x="6770522" y="1706388"/>
            <a:ext cx="2210325" cy="1772637"/>
          </a:xfrm>
          <a:prstGeom prst="rect">
            <a:avLst/>
          </a:prstGeom>
          <a:noFill/>
          <a:ln>
            <a:noFill/>
          </a:ln>
        </p:spPr>
      </p:pic>
      <p:pic>
        <p:nvPicPr>
          <p:cNvPr id="660" name="Google Shape;660;p62"/>
          <p:cNvPicPr preferRelativeResize="0"/>
          <p:nvPr/>
        </p:nvPicPr>
        <p:blipFill>
          <a:blip r:embed="rId5">
            <a:alphaModFix/>
          </a:blip>
          <a:stretch>
            <a:fillRect/>
          </a:stretch>
        </p:blipFill>
        <p:spPr>
          <a:xfrm>
            <a:off x="4768650" y="1706400"/>
            <a:ext cx="2070850" cy="1655225"/>
          </a:xfrm>
          <a:prstGeom prst="rect">
            <a:avLst/>
          </a:prstGeom>
          <a:noFill/>
          <a:ln>
            <a:noFill/>
          </a:ln>
        </p:spPr>
      </p:pic>
      <p:sp>
        <p:nvSpPr>
          <p:cNvPr id="661" name="Google Shape;661;p62"/>
          <p:cNvSpPr txBox="1"/>
          <p:nvPr/>
        </p:nvSpPr>
        <p:spPr>
          <a:xfrm>
            <a:off x="6980900" y="3308625"/>
            <a:ext cx="1971300" cy="1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t>Phantom19 histogram (both areas with the same mean)</a:t>
            </a:r>
            <a:endParaRPr sz="1000"/>
          </a:p>
        </p:txBody>
      </p:sp>
      <p:sp>
        <p:nvSpPr>
          <p:cNvPr id="662" name="Google Shape;662;p62"/>
          <p:cNvSpPr txBox="1"/>
          <p:nvPr/>
        </p:nvSpPr>
        <p:spPr>
          <a:xfrm>
            <a:off x="4771100" y="3308625"/>
            <a:ext cx="1971300" cy="19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000"/>
              <a:t>Phantom18 histogram</a:t>
            </a:r>
            <a:endParaRPr sz="1000"/>
          </a:p>
        </p:txBody>
      </p:sp>
      <p:sp>
        <p:nvSpPr>
          <p:cNvPr id="663" name="Google Shape;663;p62"/>
          <p:cNvSpPr txBox="1"/>
          <p:nvPr/>
        </p:nvSpPr>
        <p:spPr>
          <a:xfrm>
            <a:off x="257175" y="4238750"/>
            <a:ext cx="8581200" cy="9501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GB"/>
              <a:t>As Chan-Vese segmentation depends on the mean values c</a:t>
            </a:r>
            <a:r>
              <a:rPr lang="en-GB" baseline="-25000"/>
              <a:t>1</a:t>
            </a:r>
            <a:r>
              <a:rPr lang="en-GB"/>
              <a:t>, c</a:t>
            </a:r>
            <a:r>
              <a:rPr lang="en-GB" baseline="-25000"/>
              <a:t>2</a:t>
            </a:r>
            <a:r>
              <a:rPr lang="en-GB"/>
              <a:t> of the two segmented areas, it can only work on the assumption that the mean value of areas to be segmented must be different.</a:t>
            </a:r>
            <a:endParaRPr/>
          </a:p>
          <a:p>
            <a:pPr marL="0" lvl="0" indent="0" algn="l" rtl="0">
              <a:spcBef>
                <a:spcPts val="0"/>
              </a:spcBef>
              <a:spcAft>
                <a:spcPts val="0"/>
              </a:spcAft>
              <a:buNone/>
            </a:pPr>
            <a:r>
              <a:rPr lang="en-GB"/>
              <a:t>		</a:t>
            </a:r>
            <a:endParaRPr/>
          </a:p>
          <a:p>
            <a:pPr marL="0" lvl="0" indent="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r>
              <a:rPr lang="en-GB" sz="1200">
                <a:latin typeface="Consolas"/>
                <a:ea typeface="Consolas"/>
                <a:cs typeface="Consolas"/>
                <a:sym typeface="Consolas"/>
              </a:rPr>
              <a:t>   </a:t>
            </a: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0" lvl="0" indent="457200" algn="l" rtl="0">
              <a:spcBef>
                <a:spcPts val="0"/>
              </a:spcBef>
              <a:spcAft>
                <a:spcPts val="0"/>
              </a:spcAft>
              <a:buNone/>
            </a:pPr>
            <a:endParaRPr sz="1200">
              <a:latin typeface="Consolas"/>
              <a:ea typeface="Consolas"/>
              <a:cs typeface="Consolas"/>
              <a:sym typeface="Consolas"/>
            </a:endParaRPr>
          </a:p>
          <a:p>
            <a:pPr marL="457200" lvl="0" indent="0" algn="l" rtl="0">
              <a:spcBef>
                <a:spcPts val="0"/>
              </a:spcBef>
              <a:spcAft>
                <a:spcPts val="0"/>
              </a:spcAft>
              <a:buNone/>
            </a:pPr>
            <a:endParaRPr sz="1200"/>
          </a:p>
          <a:p>
            <a:pPr marL="457200" lvl="0" indent="0" algn="l" rtl="0">
              <a:spcBef>
                <a:spcPts val="0"/>
              </a:spcBef>
              <a:spcAft>
                <a:spcPts val="0"/>
              </a:spcAft>
              <a:buNone/>
            </a:pPr>
            <a:endParaRPr/>
          </a:p>
          <a:p>
            <a:pPr marL="45720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sz="1000">
              <a:latin typeface="Consolas"/>
              <a:ea typeface="Consolas"/>
              <a:cs typeface="Consolas"/>
              <a:sym typeface="Consolas"/>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457200" lvl="0" indent="0" algn="l" rtl="0">
              <a:spcBef>
                <a:spcPts val="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graphicFrame>
        <p:nvGraphicFramePr>
          <p:cNvPr id="668" name="Google Shape;668;p63"/>
          <p:cNvGraphicFramePr/>
          <p:nvPr/>
        </p:nvGraphicFramePr>
        <p:xfrm>
          <a:off x="4185825" y="1421988"/>
          <a:ext cx="3000000" cy="3000000"/>
        </p:xfrm>
        <a:graphic>
          <a:graphicData uri="http://schemas.openxmlformats.org/drawingml/2006/table">
            <a:tbl>
              <a:tblPr>
                <a:noFill/>
                <a:tableStyleId>{9D1943D0-CB87-4C0C-89CD-F79378110A27}</a:tableStyleId>
              </a:tblPr>
              <a:tblGrid>
                <a:gridCol w="828000">
                  <a:extLst>
                    <a:ext uri="{9D8B030D-6E8A-4147-A177-3AD203B41FA5}">
                      <a16:colId xmlns:a16="http://schemas.microsoft.com/office/drawing/2014/main" val="20000"/>
                    </a:ext>
                  </a:extLst>
                </a:gridCol>
                <a:gridCol w="2014875">
                  <a:extLst>
                    <a:ext uri="{9D8B030D-6E8A-4147-A177-3AD203B41FA5}">
                      <a16:colId xmlns:a16="http://schemas.microsoft.com/office/drawing/2014/main" val="20001"/>
                    </a:ext>
                  </a:extLst>
                </a:gridCol>
                <a:gridCol w="2014525">
                  <a:extLst>
                    <a:ext uri="{9D8B030D-6E8A-4147-A177-3AD203B41FA5}">
                      <a16:colId xmlns:a16="http://schemas.microsoft.com/office/drawing/2014/main" val="20002"/>
                    </a:ext>
                  </a:extLst>
                </a:gridCol>
              </a:tblGrid>
              <a:tr h="463525">
                <a:tc>
                  <a:txBody>
                    <a:bodyPr/>
                    <a:lstStyle/>
                    <a:p>
                      <a:pPr marL="0" lvl="0" indent="0" algn="ctr" rtl="0">
                        <a:spcBef>
                          <a:spcPts val="0"/>
                        </a:spcBef>
                        <a:spcAft>
                          <a:spcPts val="0"/>
                        </a:spcAft>
                        <a:buNone/>
                      </a:pPr>
                      <a:r>
                        <a:rPr lang="en-GB"/>
                        <a:t># iter</a:t>
                      </a:r>
                      <a:endParaRPr/>
                    </a:p>
                  </a:txBody>
                  <a:tcPr marL="91425" marR="91425" marT="91425" marB="91425"/>
                </a:tc>
                <a:tc>
                  <a:txBody>
                    <a:bodyPr/>
                    <a:lstStyle/>
                    <a:p>
                      <a:pPr marL="0" lvl="0" indent="0" algn="ctr" rtl="0">
                        <a:spcBef>
                          <a:spcPts val="0"/>
                        </a:spcBef>
                        <a:spcAft>
                          <a:spcPts val="0"/>
                        </a:spcAft>
                        <a:buNone/>
                      </a:pPr>
                      <a:r>
                        <a:rPr lang="en-GB"/>
                        <a:t>Initial 𝝋</a:t>
                      </a:r>
                      <a:endParaRPr/>
                    </a:p>
                  </a:txBody>
                  <a:tcPr marL="91425" marR="91425" marT="91425" marB="91425"/>
                </a:tc>
                <a:tc>
                  <a:txBody>
                    <a:bodyPr/>
                    <a:lstStyle/>
                    <a:p>
                      <a:pPr marL="0" lvl="0" indent="0" algn="ctr" rtl="0">
                        <a:spcBef>
                          <a:spcPts val="0"/>
                        </a:spcBef>
                        <a:spcAft>
                          <a:spcPts val="0"/>
                        </a:spcAft>
                        <a:buClr>
                          <a:schemeClr val="dk1"/>
                        </a:buClr>
                        <a:buSzPts val="1100"/>
                        <a:buFont typeface="Arial"/>
                        <a:buNone/>
                      </a:pPr>
                      <a:r>
                        <a:rPr lang="en-GB">
                          <a:solidFill>
                            <a:schemeClr val="dk1"/>
                          </a:solidFill>
                        </a:rPr>
                        <a:t>𝝋 = I</a:t>
                      </a:r>
                      <a:endParaRPr/>
                    </a:p>
                  </a:txBody>
                  <a:tcPr marL="91425" marR="91425" marT="91425" marB="91425"/>
                </a:tc>
                <a:extLst>
                  <a:ext uri="{0D108BD9-81ED-4DB2-BD59-A6C34878D82A}">
                    <a16:rowId xmlns:a16="http://schemas.microsoft.com/office/drawing/2014/main" val="10000"/>
                  </a:ext>
                </a:extLst>
              </a:tr>
              <a:tr h="1374300">
                <a:tc>
                  <a:txBody>
                    <a:bodyPr/>
                    <a:lstStyle/>
                    <a:p>
                      <a:pPr marL="0" lvl="0" indent="0" algn="ctr" rtl="0">
                        <a:spcBef>
                          <a:spcPts val="0"/>
                        </a:spcBef>
                        <a:spcAft>
                          <a:spcPts val="0"/>
                        </a:spcAft>
                        <a:buNone/>
                      </a:pPr>
                      <a:r>
                        <a:rPr lang="en-GB"/>
                        <a:t>50</a:t>
                      </a: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1473725">
                <a:tc>
                  <a:txBody>
                    <a:bodyPr/>
                    <a:lstStyle/>
                    <a:p>
                      <a:pPr marL="0" lvl="0" indent="0" algn="ctr" rtl="0">
                        <a:spcBef>
                          <a:spcPts val="0"/>
                        </a:spcBef>
                        <a:spcAft>
                          <a:spcPts val="0"/>
                        </a:spcAft>
                        <a:buNone/>
                      </a:pPr>
                      <a:r>
                        <a:rPr lang="en-GB"/>
                        <a:t>100</a:t>
                      </a:r>
                      <a:endParaRPr/>
                    </a:p>
                  </a:txBody>
                  <a:tcPr marL="91425" marR="91425" marT="91425" marB="91425" anchor="ctr"/>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sp>
        <p:nvSpPr>
          <p:cNvPr id="669" name="Google Shape;669;p63"/>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6: </a:t>
            </a:r>
            <a:r>
              <a:rPr lang="en-GB" sz="2000"/>
              <a:t>Test our own images </a:t>
            </a:r>
            <a:endParaRPr sz="2200"/>
          </a:p>
        </p:txBody>
      </p:sp>
      <p:pic>
        <p:nvPicPr>
          <p:cNvPr id="670" name="Google Shape;670;p63"/>
          <p:cNvPicPr preferRelativeResize="0"/>
          <p:nvPr/>
        </p:nvPicPr>
        <p:blipFill>
          <a:blip r:embed="rId3">
            <a:alphaModFix/>
          </a:blip>
          <a:stretch>
            <a:fillRect/>
          </a:stretch>
        </p:blipFill>
        <p:spPr>
          <a:xfrm>
            <a:off x="115275" y="1665625"/>
            <a:ext cx="3994346" cy="3003750"/>
          </a:xfrm>
          <a:prstGeom prst="rect">
            <a:avLst/>
          </a:prstGeom>
          <a:noFill/>
          <a:ln>
            <a:noFill/>
          </a:ln>
        </p:spPr>
      </p:pic>
      <p:pic>
        <p:nvPicPr>
          <p:cNvPr id="671" name="Google Shape;671;p63"/>
          <p:cNvPicPr preferRelativeResize="0"/>
          <p:nvPr/>
        </p:nvPicPr>
        <p:blipFill>
          <a:blip r:embed="rId4">
            <a:alphaModFix/>
          </a:blip>
          <a:stretch>
            <a:fillRect/>
          </a:stretch>
        </p:blipFill>
        <p:spPr>
          <a:xfrm>
            <a:off x="5061923" y="1940286"/>
            <a:ext cx="1911649" cy="1246909"/>
          </a:xfrm>
          <a:prstGeom prst="rect">
            <a:avLst/>
          </a:prstGeom>
          <a:noFill/>
          <a:ln>
            <a:noFill/>
          </a:ln>
        </p:spPr>
      </p:pic>
      <p:pic>
        <p:nvPicPr>
          <p:cNvPr id="672" name="Google Shape;672;p63"/>
          <p:cNvPicPr preferRelativeResize="0"/>
          <p:nvPr/>
        </p:nvPicPr>
        <p:blipFill>
          <a:blip r:embed="rId5">
            <a:alphaModFix/>
          </a:blip>
          <a:stretch>
            <a:fillRect/>
          </a:stretch>
        </p:blipFill>
        <p:spPr>
          <a:xfrm>
            <a:off x="7068830" y="3354964"/>
            <a:ext cx="1911650" cy="1245718"/>
          </a:xfrm>
          <a:prstGeom prst="rect">
            <a:avLst/>
          </a:prstGeom>
          <a:noFill/>
          <a:ln>
            <a:noFill/>
          </a:ln>
        </p:spPr>
      </p:pic>
      <p:pic>
        <p:nvPicPr>
          <p:cNvPr id="673" name="Google Shape;673;p63"/>
          <p:cNvPicPr preferRelativeResize="0"/>
          <p:nvPr/>
        </p:nvPicPr>
        <p:blipFill>
          <a:blip r:embed="rId6">
            <a:alphaModFix/>
          </a:blip>
          <a:stretch>
            <a:fillRect/>
          </a:stretch>
        </p:blipFill>
        <p:spPr>
          <a:xfrm>
            <a:off x="7065256" y="1929443"/>
            <a:ext cx="1911650" cy="1274425"/>
          </a:xfrm>
          <a:prstGeom prst="rect">
            <a:avLst/>
          </a:prstGeom>
          <a:noFill/>
          <a:ln>
            <a:noFill/>
          </a:ln>
        </p:spPr>
      </p:pic>
      <p:sp>
        <p:nvSpPr>
          <p:cNvPr id="674" name="Google Shape;674;p63"/>
          <p:cNvSpPr txBox="1"/>
          <p:nvPr/>
        </p:nvSpPr>
        <p:spPr>
          <a:xfrm>
            <a:off x="256775" y="748800"/>
            <a:ext cx="8609100" cy="421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For detailed images, using </a:t>
            </a:r>
            <a:r>
              <a:rPr lang="en-GB">
                <a:solidFill>
                  <a:schemeClr val="dk1"/>
                </a:solidFill>
              </a:rPr>
              <a:t>𝝋 = I shows faster convergence</a:t>
            </a:r>
            <a:endParaRPr>
              <a:solidFill>
                <a:schemeClr val="dk1"/>
              </a:solidFill>
            </a:endParaRPr>
          </a:p>
          <a:p>
            <a:pPr marL="0" lvl="0" indent="0" algn="l" rtl="0">
              <a:spcBef>
                <a:spcPts val="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64"/>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6: </a:t>
            </a:r>
            <a:r>
              <a:rPr lang="en-GB" sz="2000"/>
              <a:t>Test our own images </a:t>
            </a:r>
            <a:endParaRPr/>
          </a:p>
          <a:p>
            <a:pPr marL="0" lvl="0" indent="0" algn="l" rtl="0">
              <a:spcBef>
                <a:spcPts val="0"/>
              </a:spcBef>
              <a:spcAft>
                <a:spcPts val="0"/>
              </a:spcAft>
              <a:buNone/>
            </a:pPr>
            <a:endParaRPr sz="2200"/>
          </a:p>
        </p:txBody>
      </p:sp>
      <p:pic>
        <p:nvPicPr>
          <p:cNvPr id="680" name="Google Shape;680;p64"/>
          <p:cNvPicPr preferRelativeResize="0"/>
          <p:nvPr/>
        </p:nvPicPr>
        <p:blipFill>
          <a:blip r:embed="rId3">
            <a:alphaModFix/>
          </a:blip>
          <a:stretch>
            <a:fillRect/>
          </a:stretch>
        </p:blipFill>
        <p:spPr>
          <a:xfrm>
            <a:off x="826800" y="870725"/>
            <a:ext cx="3254900" cy="3254900"/>
          </a:xfrm>
          <a:prstGeom prst="rect">
            <a:avLst/>
          </a:prstGeom>
          <a:noFill/>
          <a:ln>
            <a:noFill/>
          </a:ln>
        </p:spPr>
      </p:pic>
      <p:pic>
        <p:nvPicPr>
          <p:cNvPr id="681" name="Google Shape;681;p64"/>
          <p:cNvPicPr preferRelativeResize="0"/>
          <p:nvPr/>
        </p:nvPicPr>
        <p:blipFill rotWithShape="1">
          <a:blip r:embed="rId4">
            <a:alphaModFix/>
          </a:blip>
          <a:srcRect l="62523" t="51445" r="15255" b="8729"/>
          <a:stretch/>
        </p:blipFill>
        <p:spPr>
          <a:xfrm>
            <a:off x="4574500" y="565425"/>
            <a:ext cx="3712125" cy="37432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65"/>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6: </a:t>
            </a:r>
            <a:r>
              <a:rPr lang="en-GB" sz="2000"/>
              <a:t>Test our own images </a:t>
            </a:r>
            <a:endParaRPr/>
          </a:p>
          <a:p>
            <a:pPr marL="0" lvl="0" indent="0" algn="l" rtl="0">
              <a:spcBef>
                <a:spcPts val="0"/>
              </a:spcBef>
              <a:spcAft>
                <a:spcPts val="0"/>
              </a:spcAft>
              <a:buNone/>
            </a:pPr>
            <a:endParaRPr sz="2200"/>
          </a:p>
        </p:txBody>
      </p:sp>
      <p:pic>
        <p:nvPicPr>
          <p:cNvPr id="687" name="Google Shape;687;p65"/>
          <p:cNvPicPr preferRelativeResize="0"/>
          <p:nvPr/>
        </p:nvPicPr>
        <p:blipFill>
          <a:blip r:embed="rId3">
            <a:alphaModFix/>
          </a:blip>
          <a:stretch>
            <a:fillRect/>
          </a:stretch>
        </p:blipFill>
        <p:spPr>
          <a:xfrm>
            <a:off x="609600" y="1047775"/>
            <a:ext cx="1743075" cy="2619375"/>
          </a:xfrm>
          <a:prstGeom prst="rect">
            <a:avLst/>
          </a:prstGeom>
          <a:noFill/>
          <a:ln>
            <a:noFill/>
          </a:ln>
        </p:spPr>
      </p:pic>
      <p:pic>
        <p:nvPicPr>
          <p:cNvPr id="688" name="Google Shape;688;p65"/>
          <p:cNvPicPr preferRelativeResize="0"/>
          <p:nvPr/>
        </p:nvPicPr>
        <p:blipFill rotWithShape="1">
          <a:blip r:embed="rId4">
            <a:alphaModFix/>
          </a:blip>
          <a:srcRect l="66632" t="52098" r="19107" b="9650"/>
          <a:stretch/>
        </p:blipFill>
        <p:spPr>
          <a:xfrm>
            <a:off x="4626677" y="967049"/>
            <a:ext cx="1743075" cy="2630765"/>
          </a:xfrm>
          <a:prstGeom prst="rect">
            <a:avLst/>
          </a:prstGeom>
          <a:noFill/>
          <a:ln>
            <a:noFill/>
          </a:ln>
        </p:spPr>
      </p:pic>
      <p:pic>
        <p:nvPicPr>
          <p:cNvPr id="689" name="Google Shape;689;p65"/>
          <p:cNvPicPr preferRelativeResize="0"/>
          <p:nvPr/>
        </p:nvPicPr>
        <p:blipFill rotWithShape="1">
          <a:blip r:embed="rId5">
            <a:alphaModFix/>
          </a:blip>
          <a:srcRect l="66532" t="51965" r="18941" b="9640"/>
          <a:stretch/>
        </p:blipFill>
        <p:spPr>
          <a:xfrm>
            <a:off x="2666513" y="965875"/>
            <a:ext cx="1768980" cy="2630773"/>
          </a:xfrm>
          <a:prstGeom prst="rect">
            <a:avLst/>
          </a:prstGeom>
          <a:noFill/>
          <a:ln>
            <a:noFill/>
          </a:ln>
        </p:spPr>
      </p:pic>
      <p:pic>
        <p:nvPicPr>
          <p:cNvPr id="690" name="Google Shape;690;p65"/>
          <p:cNvPicPr preferRelativeResize="0"/>
          <p:nvPr/>
        </p:nvPicPr>
        <p:blipFill rotWithShape="1">
          <a:blip r:embed="rId6">
            <a:alphaModFix/>
          </a:blip>
          <a:srcRect l="65679" t="51668" r="18599" b="8796"/>
          <a:stretch/>
        </p:blipFill>
        <p:spPr>
          <a:xfrm>
            <a:off x="6557741" y="934901"/>
            <a:ext cx="1908652" cy="2700775"/>
          </a:xfrm>
          <a:prstGeom prst="rect">
            <a:avLst/>
          </a:prstGeom>
          <a:noFill/>
          <a:ln>
            <a:noFill/>
          </a:ln>
        </p:spPr>
      </p:pic>
      <p:sp>
        <p:nvSpPr>
          <p:cNvPr id="691" name="Google Shape;691;p65"/>
          <p:cNvSpPr txBox="1"/>
          <p:nvPr/>
        </p:nvSpPr>
        <p:spPr>
          <a:xfrm>
            <a:off x="2759750" y="3557800"/>
            <a:ext cx="1540200" cy="21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t>μ = 0.1</a:t>
            </a:r>
            <a:endParaRPr/>
          </a:p>
        </p:txBody>
      </p:sp>
      <p:sp>
        <p:nvSpPr>
          <p:cNvPr id="692" name="Google Shape;692;p65"/>
          <p:cNvSpPr txBox="1"/>
          <p:nvPr/>
        </p:nvSpPr>
        <p:spPr>
          <a:xfrm>
            <a:off x="4740950" y="3557800"/>
            <a:ext cx="1540200" cy="21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μ</a:t>
            </a:r>
            <a:r>
              <a:rPr lang="en-GB"/>
              <a:t> = 0.01</a:t>
            </a:r>
            <a:endParaRPr/>
          </a:p>
        </p:txBody>
      </p:sp>
      <p:sp>
        <p:nvSpPr>
          <p:cNvPr id="693" name="Google Shape;693;p65"/>
          <p:cNvSpPr txBox="1"/>
          <p:nvPr/>
        </p:nvSpPr>
        <p:spPr>
          <a:xfrm>
            <a:off x="6798350" y="3557800"/>
            <a:ext cx="1540200" cy="210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chemeClr val="dk1"/>
                </a:solidFill>
              </a:rPr>
              <a:t>μ</a:t>
            </a:r>
            <a:r>
              <a:rPr lang="en-GB"/>
              <a:t> = 0.001</a:t>
            </a:r>
            <a:endParaRPr/>
          </a:p>
        </p:txBody>
      </p:sp>
      <p:sp>
        <p:nvSpPr>
          <p:cNvPr id="694" name="Google Shape;694;p65"/>
          <p:cNvSpPr txBox="1"/>
          <p:nvPr/>
        </p:nvSpPr>
        <p:spPr>
          <a:xfrm>
            <a:off x="302600" y="3979550"/>
            <a:ext cx="8416800" cy="486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GB">
                <a:solidFill>
                  <a:schemeClr val="dk1"/>
                </a:solidFill>
              </a:rPr>
              <a:t>μ as a factor to control length of the contour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66"/>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Conclusions</a:t>
            </a:r>
            <a:endParaRPr/>
          </a:p>
          <a:p>
            <a:pPr marL="0" lvl="0" indent="0" algn="l" rtl="0">
              <a:spcBef>
                <a:spcPts val="0"/>
              </a:spcBef>
              <a:spcAft>
                <a:spcPts val="0"/>
              </a:spcAft>
              <a:buNone/>
            </a:pPr>
            <a:endParaRPr sz="2200"/>
          </a:p>
        </p:txBody>
      </p:sp>
      <p:sp>
        <p:nvSpPr>
          <p:cNvPr id="700" name="Google Shape;700;p66"/>
          <p:cNvSpPr txBox="1">
            <a:spLocks noGrp="1"/>
          </p:cNvSpPr>
          <p:nvPr>
            <p:ph type="body" idx="1"/>
          </p:nvPr>
        </p:nvSpPr>
        <p:spPr>
          <a:xfrm>
            <a:off x="297275" y="938600"/>
            <a:ext cx="8612400" cy="39036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When an image contains noise, Chan Vese algorithm parameters should be optimized in order to generate a good image segmentation.</a:t>
            </a:r>
            <a:endParaRPr/>
          </a:p>
          <a:p>
            <a:pPr marL="457200" lvl="0" indent="-342900" algn="l" rtl="0">
              <a:spcBef>
                <a:spcPts val="1000"/>
              </a:spcBef>
              <a:spcAft>
                <a:spcPts val="0"/>
              </a:spcAft>
              <a:buSzPts val="1800"/>
              <a:buChar char="●"/>
            </a:pPr>
            <a:r>
              <a:rPr lang="en-GB"/>
              <a:t>Chan Vese algorithm doesn’t work properly if image mean values of regions to be segmented are similar. In other words if the image histogram is unimodal it will not be segmented properly.</a:t>
            </a:r>
            <a:endParaRPr/>
          </a:p>
          <a:p>
            <a:pPr marL="457200" lvl="0" indent="-342900" algn="l" rtl="0">
              <a:spcBef>
                <a:spcPts val="1000"/>
              </a:spcBef>
              <a:spcAft>
                <a:spcPts val="1000"/>
              </a:spcAft>
              <a:buSzPts val="1800"/>
              <a:buChar char="●"/>
            </a:pPr>
            <a:r>
              <a:rPr lang="en-GB"/>
              <a:t>RGB images can be processed by converting them to grayscale and segmenting the converted image. Binarized image can be reconstructed by averaging the 3 image channels.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67"/>
          <p:cNvSpPr txBox="1">
            <a:spLocks noGrp="1"/>
          </p:cNvSpPr>
          <p:nvPr>
            <p:ph type="ctrTitle"/>
          </p:nvPr>
        </p:nvSpPr>
        <p:spPr>
          <a:xfrm>
            <a:off x="555925" y="1063450"/>
            <a:ext cx="8118600" cy="201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b="0">
                <a:solidFill>
                  <a:srgbClr val="FFFBF0"/>
                </a:solidFill>
                <a:latin typeface="Old Standard TT"/>
                <a:ea typeface="Old Standard TT"/>
                <a:cs typeface="Old Standard TT"/>
                <a:sym typeface="Old Standard TT"/>
              </a:rPr>
              <a:t>MCV-M</a:t>
            </a:r>
            <a:r>
              <a:rPr lang="en-GB">
                <a:solidFill>
                  <a:srgbClr val="FFFBF0"/>
                </a:solidFill>
              </a:rPr>
              <a:t>2</a:t>
            </a:r>
            <a:r>
              <a:rPr lang="en-GB" b="0">
                <a:solidFill>
                  <a:srgbClr val="FFFBF0"/>
                </a:solidFill>
                <a:latin typeface="Old Standard TT"/>
                <a:ea typeface="Old Standard TT"/>
                <a:cs typeface="Old Standard TT"/>
                <a:sym typeface="Old Standard TT"/>
              </a:rPr>
              <a:t>:</a:t>
            </a:r>
            <a:r>
              <a:rPr lang="en-GB">
                <a:solidFill>
                  <a:srgbClr val="FFFBF0"/>
                </a:solidFill>
              </a:rPr>
              <a:t> Project on</a:t>
            </a:r>
            <a:endParaRPr>
              <a:solidFill>
                <a:srgbClr val="FFFBF0"/>
              </a:solidFill>
            </a:endParaRPr>
          </a:p>
          <a:p>
            <a:pPr marL="0" lvl="0" indent="0" algn="l" rtl="0">
              <a:spcBef>
                <a:spcPts val="0"/>
              </a:spcBef>
              <a:spcAft>
                <a:spcPts val="0"/>
              </a:spcAft>
              <a:buNone/>
            </a:pPr>
            <a:r>
              <a:rPr lang="en-GB">
                <a:solidFill>
                  <a:srgbClr val="FFFBF0"/>
                </a:solidFill>
              </a:rPr>
              <a:t>Optimization and Inference techniques</a:t>
            </a:r>
            <a:endParaRPr>
              <a:solidFill>
                <a:srgbClr val="FFFBF0"/>
              </a:solidFill>
            </a:endParaRPr>
          </a:p>
        </p:txBody>
      </p:sp>
      <p:sp>
        <p:nvSpPr>
          <p:cNvPr id="706" name="Google Shape;706;p67"/>
          <p:cNvSpPr txBox="1">
            <a:spLocks noGrp="1"/>
          </p:cNvSpPr>
          <p:nvPr>
            <p:ph type="subTitle" idx="1"/>
          </p:nvPr>
        </p:nvSpPr>
        <p:spPr>
          <a:xfrm>
            <a:off x="4171000" y="3840650"/>
            <a:ext cx="4460400" cy="787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GB" sz="1800"/>
              <a:t>Team 7 - Joan F. Serracant, Martí Cobos</a:t>
            </a:r>
            <a:r>
              <a:rPr lang="en-GB" sz="1800">
                <a:solidFill>
                  <a:srgbClr val="000000"/>
                </a:solidFill>
              </a:rPr>
              <a:t>.</a:t>
            </a:r>
            <a:endParaRPr>
              <a:solidFill>
                <a:srgbClr val="000000"/>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68"/>
          <p:cNvSpPr txBox="1">
            <a:spLocks noGrp="1"/>
          </p:cNvSpPr>
          <p:nvPr>
            <p:ph type="title"/>
          </p:nvPr>
        </p:nvSpPr>
        <p:spPr>
          <a:xfrm>
            <a:off x="311700" y="4450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Outline</a:t>
            </a:r>
            <a:endParaRPr/>
          </a:p>
        </p:txBody>
      </p:sp>
      <p:sp>
        <p:nvSpPr>
          <p:cNvPr id="712" name="Google Shape;712;p68"/>
          <p:cNvSpPr txBox="1">
            <a:spLocks noGrp="1"/>
          </p:cNvSpPr>
          <p:nvPr>
            <p:ph type="body" idx="1"/>
          </p:nvPr>
        </p:nvSpPr>
        <p:spPr>
          <a:xfrm>
            <a:off x="311700" y="1171600"/>
            <a:ext cx="8520600" cy="33972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What is Optimization?</a:t>
            </a:r>
            <a:endParaRPr/>
          </a:p>
          <a:p>
            <a:pPr marL="457200" lvl="0" indent="-342900" algn="l" rtl="0">
              <a:spcBef>
                <a:spcPts val="0"/>
              </a:spcBef>
              <a:spcAft>
                <a:spcPts val="0"/>
              </a:spcAft>
              <a:buSzPts val="1800"/>
              <a:buChar char="●"/>
            </a:pPr>
            <a:r>
              <a:rPr lang="en-GB"/>
              <a:t>Optimization in Computer Vision</a:t>
            </a:r>
            <a:endParaRPr/>
          </a:p>
          <a:p>
            <a:pPr marL="457200" lvl="0" indent="-342900" algn="l" rtl="0">
              <a:spcBef>
                <a:spcPts val="0"/>
              </a:spcBef>
              <a:spcAft>
                <a:spcPts val="0"/>
              </a:spcAft>
              <a:buSzPts val="1800"/>
              <a:buChar char="●"/>
            </a:pPr>
            <a:r>
              <a:rPr lang="en-GB"/>
              <a:t>Everyone is talking about ML: why Optimization? [+ examples]</a:t>
            </a:r>
            <a:endParaRPr/>
          </a:p>
          <a:p>
            <a:pPr marL="457200" lvl="0" indent="-342900" algn="l" rtl="0">
              <a:spcBef>
                <a:spcPts val="0"/>
              </a:spcBef>
              <a:spcAft>
                <a:spcPts val="0"/>
              </a:spcAft>
              <a:buSzPts val="1800"/>
              <a:buChar char="●"/>
            </a:pPr>
            <a:r>
              <a:rPr lang="en-GB"/>
              <a:t>Project</a:t>
            </a:r>
            <a:endParaRPr/>
          </a:p>
          <a:p>
            <a:pPr marL="914400" lvl="1" indent="-317500" algn="l" rtl="0">
              <a:spcBef>
                <a:spcPts val="0"/>
              </a:spcBef>
              <a:spcAft>
                <a:spcPts val="0"/>
              </a:spcAft>
              <a:buSzPts val="1400"/>
              <a:buChar char="○"/>
            </a:pPr>
            <a:r>
              <a:rPr lang="en-GB"/>
              <a:t>Week1</a:t>
            </a:r>
            <a:endParaRPr/>
          </a:p>
          <a:p>
            <a:pPr marL="914400" lvl="1" indent="-317500" algn="l" rtl="0">
              <a:spcBef>
                <a:spcPts val="0"/>
              </a:spcBef>
              <a:spcAft>
                <a:spcPts val="0"/>
              </a:spcAft>
              <a:buSzPts val="1400"/>
              <a:buChar char="○"/>
            </a:pPr>
            <a:r>
              <a:rPr lang="en-GB"/>
              <a:t>Week2</a:t>
            </a:r>
            <a:endParaRPr/>
          </a:p>
          <a:p>
            <a:pPr marL="914400" lvl="1" indent="-317500" algn="l" rtl="0">
              <a:spcBef>
                <a:spcPts val="0"/>
              </a:spcBef>
              <a:spcAft>
                <a:spcPts val="0"/>
              </a:spcAft>
              <a:buSzPts val="1400"/>
              <a:buChar char="○"/>
            </a:pPr>
            <a:r>
              <a:rPr lang="en-GB"/>
              <a:t>Week3</a:t>
            </a:r>
            <a:endParaRPr/>
          </a:p>
          <a:p>
            <a:pPr marL="914400" lvl="1" indent="-317500" algn="l" rtl="0">
              <a:spcBef>
                <a:spcPts val="0"/>
              </a:spcBef>
              <a:spcAft>
                <a:spcPts val="0"/>
              </a:spcAft>
              <a:buSzPts val="1400"/>
              <a:buChar char="○"/>
            </a:pPr>
            <a:r>
              <a:rPr lang="en-GB"/>
              <a:t>Week4</a:t>
            </a:r>
            <a:endParaRPr/>
          </a:p>
          <a:p>
            <a:pPr marL="914400" lvl="1" indent="-317500" algn="l" rtl="0">
              <a:spcBef>
                <a:spcPts val="0"/>
              </a:spcBef>
              <a:spcAft>
                <a:spcPts val="0"/>
              </a:spcAft>
              <a:buSzPts val="1400"/>
              <a:buChar char="○"/>
            </a:pPr>
            <a:r>
              <a:rPr lang="en-GB"/>
              <a:t>Techniques comparison</a:t>
            </a:r>
            <a:endParaRPr/>
          </a:p>
          <a:p>
            <a:pPr marL="457200" lvl="0" indent="-342900" algn="l" rtl="0">
              <a:spcBef>
                <a:spcPts val="0"/>
              </a:spcBef>
              <a:spcAft>
                <a:spcPts val="0"/>
              </a:spcAft>
              <a:buSzPts val="1800"/>
              <a:buChar char="●"/>
            </a:pPr>
            <a:r>
              <a:rPr lang="en-GB"/>
              <a:t>Conclusions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8"/>
          <p:cNvSpPr txBox="1">
            <a:spLocks noGrp="1"/>
          </p:cNvSpPr>
          <p:nvPr>
            <p:ph type="title"/>
          </p:nvPr>
        </p:nvSpPr>
        <p:spPr>
          <a:xfrm>
            <a:off x="238525" y="12977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2200"/>
              <a:t>Task 1: Complete the code implementing the system of equations</a:t>
            </a:r>
            <a:endParaRPr/>
          </a:p>
          <a:p>
            <a:pPr marL="0" lvl="0" indent="0" algn="l" rtl="0">
              <a:spcBef>
                <a:spcPts val="0"/>
              </a:spcBef>
              <a:spcAft>
                <a:spcPts val="0"/>
              </a:spcAft>
              <a:buNone/>
            </a:pPr>
            <a:endParaRPr sz="2200"/>
          </a:p>
        </p:txBody>
      </p:sp>
      <p:pic>
        <p:nvPicPr>
          <p:cNvPr id="99" name="Google Shape;99;p18"/>
          <p:cNvPicPr preferRelativeResize="0"/>
          <p:nvPr/>
        </p:nvPicPr>
        <p:blipFill>
          <a:blip r:embed="rId3">
            <a:alphaModFix/>
          </a:blip>
          <a:stretch>
            <a:fillRect/>
          </a:stretch>
        </p:blipFill>
        <p:spPr>
          <a:xfrm>
            <a:off x="1402650" y="2163425"/>
            <a:ext cx="6338699" cy="686675"/>
          </a:xfrm>
          <a:prstGeom prst="rect">
            <a:avLst/>
          </a:prstGeom>
          <a:noFill/>
          <a:ln>
            <a:noFill/>
          </a:ln>
        </p:spPr>
      </p:pic>
      <p:pic>
        <p:nvPicPr>
          <p:cNvPr id="100" name="Google Shape;100;p18"/>
          <p:cNvPicPr preferRelativeResize="0"/>
          <p:nvPr/>
        </p:nvPicPr>
        <p:blipFill>
          <a:blip r:embed="rId4">
            <a:alphaModFix/>
          </a:blip>
          <a:stretch>
            <a:fillRect/>
          </a:stretch>
        </p:blipFill>
        <p:spPr>
          <a:xfrm>
            <a:off x="841650" y="3880249"/>
            <a:ext cx="6981193" cy="613200"/>
          </a:xfrm>
          <a:prstGeom prst="rect">
            <a:avLst/>
          </a:prstGeom>
          <a:noFill/>
          <a:ln>
            <a:noFill/>
          </a:ln>
        </p:spPr>
      </p:pic>
      <p:pic>
        <p:nvPicPr>
          <p:cNvPr id="101" name="Google Shape;101;p18"/>
          <p:cNvPicPr preferRelativeResize="0"/>
          <p:nvPr/>
        </p:nvPicPr>
        <p:blipFill rotWithShape="1">
          <a:blip r:embed="rId5">
            <a:alphaModFix/>
          </a:blip>
          <a:srcRect t="18959" b="7952"/>
          <a:stretch/>
        </p:blipFill>
        <p:spPr>
          <a:xfrm>
            <a:off x="1674075" y="1067775"/>
            <a:ext cx="5649485" cy="770850"/>
          </a:xfrm>
          <a:prstGeom prst="rect">
            <a:avLst/>
          </a:prstGeom>
          <a:noFill/>
          <a:ln>
            <a:noFill/>
          </a:ln>
        </p:spPr>
      </p:pic>
      <p:sp>
        <p:nvSpPr>
          <p:cNvPr id="102" name="Google Shape;102;p18"/>
          <p:cNvSpPr txBox="1"/>
          <p:nvPr/>
        </p:nvSpPr>
        <p:spPr>
          <a:xfrm>
            <a:off x="56700" y="3052100"/>
            <a:ext cx="8100900" cy="835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solidFill>
                  <a:schemeClr val="dk1"/>
                </a:solidFill>
              </a:rPr>
              <a:t>Removing the constant terms, the condition for a pixel to Inpaint is found: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9"/>
          <p:cNvSpPr txBox="1">
            <a:spLocks noGrp="1"/>
          </p:cNvSpPr>
          <p:nvPr>
            <p:ph type="title"/>
          </p:nvPr>
        </p:nvSpPr>
        <p:spPr>
          <a:xfrm>
            <a:off x="311700" y="1402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t>Task 1: Complete the code implementing the system of equations</a:t>
            </a:r>
            <a:endParaRPr/>
          </a:p>
          <a:p>
            <a:pPr marL="0" lvl="0" indent="0" algn="l" rtl="0">
              <a:spcBef>
                <a:spcPts val="0"/>
              </a:spcBef>
              <a:spcAft>
                <a:spcPts val="0"/>
              </a:spcAft>
              <a:buNone/>
            </a:pPr>
            <a:endParaRPr sz="2200"/>
          </a:p>
        </p:txBody>
      </p:sp>
      <p:sp>
        <p:nvSpPr>
          <p:cNvPr id="108" name="Google Shape;108;p19"/>
          <p:cNvSpPr txBox="1"/>
          <p:nvPr/>
        </p:nvSpPr>
        <p:spPr>
          <a:xfrm>
            <a:off x="41825" y="1748975"/>
            <a:ext cx="3686100" cy="61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Neumann boundary conditions, Gradient known and equal to Zero:</a:t>
            </a:r>
            <a:endParaRPr/>
          </a:p>
        </p:txBody>
      </p:sp>
      <p:sp>
        <p:nvSpPr>
          <p:cNvPr id="109" name="Google Shape;109;p19"/>
          <p:cNvSpPr txBox="1"/>
          <p:nvPr/>
        </p:nvSpPr>
        <p:spPr>
          <a:xfrm>
            <a:off x="2989375" y="1086525"/>
            <a:ext cx="26763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t>Boundary pixels</a:t>
            </a:r>
            <a:endParaRPr sz="1800" b="1"/>
          </a:p>
        </p:txBody>
      </p:sp>
      <p:sp>
        <p:nvSpPr>
          <p:cNvPr id="110" name="Google Shape;110;p19"/>
          <p:cNvSpPr txBox="1"/>
          <p:nvPr/>
        </p:nvSpPr>
        <p:spPr>
          <a:xfrm>
            <a:off x="3889000" y="2017250"/>
            <a:ext cx="5396100" cy="289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1000">
                <a:latin typeface="Roboto Mono"/>
                <a:ea typeface="Roboto Mono"/>
                <a:cs typeface="Roboto Mono"/>
                <a:sym typeface="Roboto Mono"/>
              </a:rPr>
              <a:t>   %from image matrix (i,j) coordinates to vectorial (p) coordinate</a:t>
            </a:r>
            <a:br>
              <a:rPr lang="en-GB" sz="1000">
                <a:latin typeface="Roboto Mono"/>
                <a:ea typeface="Roboto Mono"/>
                <a:cs typeface="Roboto Mono"/>
                <a:sym typeface="Roboto Mono"/>
              </a:rPr>
            </a:br>
            <a:r>
              <a:rPr lang="en-GB" sz="1000">
                <a:latin typeface="Roboto Mono"/>
                <a:ea typeface="Roboto Mono"/>
                <a:cs typeface="Roboto Mono"/>
                <a:sym typeface="Roboto Mono"/>
              </a:rPr>
              <a:t>    p = (j-1)*(ni+2)+i;</a:t>
            </a:r>
            <a:br>
              <a:rPr lang="en-GB" sz="1000">
                <a:latin typeface="Roboto Mono"/>
                <a:ea typeface="Roboto Mono"/>
                <a:cs typeface="Roboto Mono"/>
                <a:sym typeface="Roboto Mono"/>
              </a:rPr>
            </a:br>
            <a:r>
              <a:rPr lang="en-GB" sz="1000">
                <a:latin typeface="Roboto Mono"/>
                <a:ea typeface="Roboto Mono"/>
                <a:cs typeface="Roboto Mono"/>
                <a:sym typeface="Roboto Mono"/>
              </a:rPr>
              <a:t>    </a:t>
            </a:r>
            <a:br>
              <a:rPr lang="en-GB" sz="1000">
                <a:latin typeface="Roboto Mono"/>
                <a:ea typeface="Roboto Mono"/>
                <a:cs typeface="Roboto Mono"/>
                <a:sym typeface="Roboto Mono"/>
              </a:rPr>
            </a:br>
            <a:r>
              <a:rPr lang="en-GB" sz="1000">
                <a:latin typeface="Roboto Mono"/>
                <a:ea typeface="Roboto Mono"/>
                <a:cs typeface="Roboto Mono"/>
                <a:sym typeface="Roboto Mono"/>
              </a:rPr>
              <a:t>    </a:t>
            </a:r>
            <a:br>
              <a:rPr lang="en-GB" sz="1000">
                <a:latin typeface="Roboto Mono"/>
                <a:ea typeface="Roboto Mono"/>
                <a:cs typeface="Roboto Mono"/>
                <a:sym typeface="Roboto Mono"/>
              </a:rPr>
            </a:br>
            <a:r>
              <a:rPr lang="en-GB" sz="1000">
                <a:latin typeface="Roboto Mono"/>
                <a:ea typeface="Roboto Mono"/>
                <a:cs typeface="Roboto Mono"/>
                <a:sym typeface="Roboto Mono"/>
              </a:rPr>
              <a:t>    %Fill Idx_Ai, idx_Aj and a_ij with the corresponding values and</a:t>
            </a:r>
            <a:br>
              <a:rPr lang="en-GB" sz="1000">
                <a:latin typeface="Roboto Mono"/>
                <a:ea typeface="Roboto Mono"/>
                <a:cs typeface="Roboto Mono"/>
                <a:sym typeface="Roboto Mono"/>
              </a:rPr>
            </a:br>
            <a:r>
              <a:rPr lang="en-GB" sz="1000">
                <a:latin typeface="Roboto Mono"/>
                <a:ea typeface="Roboto Mono"/>
                <a:cs typeface="Roboto Mono"/>
                <a:sym typeface="Roboto Mono"/>
              </a:rPr>
              <a:t>    %vector b</a:t>
            </a:r>
            <a:br>
              <a:rPr lang="en-GB" sz="1000">
                <a:latin typeface="Roboto Mono"/>
                <a:ea typeface="Roboto Mono"/>
                <a:cs typeface="Roboto Mono"/>
                <a:sym typeface="Roboto Mono"/>
              </a:rPr>
            </a:br>
            <a:r>
              <a:rPr lang="en-GB" sz="1000">
                <a:latin typeface="Roboto Mono"/>
                <a:ea typeface="Roboto Mono"/>
                <a:cs typeface="Roboto Mono"/>
                <a:sym typeface="Roboto Mono"/>
              </a:rPr>
              <a:t>    idx_Ai(idx)=p; </a:t>
            </a:r>
            <a:br>
              <a:rPr lang="en-GB" sz="1000">
                <a:latin typeface="Roboto Mono"/>
                <a:ea typeface="Roboto Mono"/>
                <a:cs typeface="Roboto Mono"/>
                <a:sym typeface="Roboto Mono"/>
              </a:rPr>
            </a:br>
            <a:r>
              <a:rPr lang="en-GB" sz="1000">
                <a:latin typeface="Roboto Mono"/>
                <a:ea typeface="Roboto Mono"/>
                <a:cs typeface="Roboto Mono"/>
                <a:sym typeface="Roboto Mono"/>
              </a:rPr>
              <a:t>    idx_Aj(idx) = p; </a:t>
            </a:r>
            <a:br>
              <a:rPr lang="en-GB" sz="1000">
                <a:latin typeface="Roboto Mono"/>
                <a:ea typeface="Roboto Mono"/>
                <a:cs typeface="Roboto Mono"/>
                <a:sym typeface="Roboto Mono"/>
              </a:rPr>
            </a:br>
            <a:r>
              <a:rPr lang="en-GB" sz="1000">
                <a:latin typeface="Roboto Mono"/>
                <a:ea typeface="Roboto Mono"/>
                <a:cs typeface="Roboto Mono"/>
                <a:sym typeface="Roboto Mono"/>
              </a:rPr>
              <a:t>    a_ij(idx) = 1;</a:t>
            </a:r>
            <a:br>
              <a:rPr lang="en-GB" sz="1000">
                <a:latin typeface="Roboto Mono"/>
                <a:ea typeface="Roboto Mono"/>
                <a:cs typeface="Roboto Mono"/>
                <a:sym typeface="Roboto Mono"/>
              </a:rPr>
            </a:br>
            <a:r>
              <a:rPr lang="en-GB" sz="1000">
                <a:latin typeface="Roboto Mono"/>
                <a:ea typeface="Roboto Mono"/>
                <a:cs typeface="Roboto Mono"/>
                <a:sym typeface="Roboto Mono"/>
              </a:rPr>
              <a:t>    idx=idx+1;</a:t>
            </a:r>
            <a:br>
              <a:rPr lang="en-GB" sz="1000">
                <a:latin typeface="Roboto Mono"/>
                <a:ea typeface="Roboto Mono"/>
                <a:cs typeface="Roboto Mono"/>
                <a:sym typeface="Roboto Mono"/>
              </a:rPr>
            </a:br>
            <a:r>
              <a:rPr lang="en-GB" sz="1000">
                <a:latin typeface="Roboto Mono"/>
                <a:ea typeface="Roboto Mono"/>
                <a:cs typeface="Roboto Mono"/>
                <a:sym typeface="Roboto Mono"/>
              </a:rPr>
              <a:t>    </a:t>
            </a:r>
            <a:br>
              <a:rPr lang="en-GB" sz="1000">
                <a:latin typeface="Roboto Mono"/>
                <a:ea typeface="Roboto Mono"/>
                <a:cs typeface="Roboto Mono"/>
                <a:sym typeface="Roboto Mono"/>
              </a:rPr>
            </a:br>
            <a:r>
              <a:rPr lang="en-GB" sz="1000">
                <a:latin typeface="Roboto Mono"/>
                <a:ea typeface="Roboto Mono"/>
                <a:cs typeface="Roboto Mono"/>
                <a:sym typeface="Roboto Mono"/>
              </a:rPr>
              <a:t>    idx_Ai(idx) = p;</a:t>
            </a:r>
            <a:br>
              <a:rPr lang="en-GB" sz="1000">
                <a:latin typeface="Roboto Mono"/>
                <a:ea typeface="Roboto Mono"/>
                <a:cs typeface="Roboto Mono"/>
                <a:sym typeface="Roboto Mono"/>
              </a:rPr>
            </a:br>
            <a:r>
              <a:rPr lang="en-GB" sz="1000">
                <a:latin typeface="Roboto Mono"/>
                <a:ea typeface="Roboto Mono"/>
                <a:cs typeface="Roboto Mono"/>
                <a:sym typeface="Roboto Mono"/>
              </a:rPr>
              <a:t>    idx_Aj(idx) = p+1;</a:t>
            </a:r>
            <a:br>
              <a:rPr lang="en-GB" sz="1000">
                <a:latin typeface="Roboto Mono"/>
                <a:ea typeface="Roboto Mono"/>
                <a:cs typeface="Roboto Mono"/>
                <a:sym typeface="Roboto Mono"/>
              </a:rPr>
            </a:br>
            <a:r>
              <a:rPr lang="en-GB" sz="1000">
                <a:latin typeface="Roboto Mono"/>
                <a:ea typeface="Roboto Mono"/>
                <a:cs typeface="Roboto Mono"/>
                <a:sym typeface="Roboto Mono"/>
              </a:rPr>
              <a:t>    a_ij(idx) = -1;   </a:t>
            </a:r>
            <a:br>
              <a:rPr lang="en-GB" sz="1000">
                <a:latin typeface="Roboto Mono"/>
                <a:ea typeface="Roboto Mono"/>
                <a:cs typeface="Roboto Mono"/>
                <a:sym typeface="Roboto Mono"/>
              </a:rPr>
            </a:br>
            <a:r>
              <a:rPr lang="en-GB" sz="1000">
                <a:latin typeface="Roboto Mono"/>
                <a:ea typeface="Roboto Mono"/>
                <a:cs typeface="Roboto Mono"/>
                <a:sym typeface="Roboto Mono"/>
              </a:rPr>
              <a:t>    idx=idx+1;</a:t>
            </a:r>
            <a:br>
              <a:rPr lang="en-GB" sz="1000">
                <a:latin typeface="Roboto Mono"/>
                <a:ea typeface="Roboto Mono"/>
                <a:cs typeface="Roboto Mono"/>
                <a:sym typeface="Roboto Mono"/>
              </a:rPr>
            </a:br>
            <a:r>
              <a:rPr lang="en-GB" sz="1000">
                <a:latin typeface="Roboto Mono"/>
                <a:ea typeface="Roboto Mono"/>
                <a:cs typeface="Roboto Mono"/>
                <a:sym typeface="Roboto Mono"/>
              </a:rPr>
              <a:t>            </a:t>
            </a:r>
            <a:br>
              <a:rPr lang="en-GB" sz="1000">
                <a:latin typeface="Roboto Mono"/>
                <a:ea typeface="Roboto Mono"/>
                <a:cs typeface="Roboto Mono"/>
                <a:sym typeface="Roboto Mono"/>
              </a:rPr>
            </a:br>
            <a:r>
              <a:rPr lang="en-GB" sz="1000">
                <a:latin typeface="Roboto Mono"/>
                <a:ea typeface="Roboto Mono"/>
                <a:cs typeface="Roboto Mono"/>
                <a:sym typeface="Roboto Mono"/>
              </a:rPr>
              <a:t>    b(p) = 0;</a:t>
            </a:r>
            <a:endParaRPr sz="1000">
              <a:latin typeface="Roboto Mono"/>
              <a:ea typeface="Roboto Mono"/>
              <a:cs typeface="Roboto Mono"/>
              <a:sym typeface="Roboto Mono"/>
            </a:endParaRPr>
          </a:p>
        </p:txBody>
      </p:sp>
      <p:pic>
        <p:nvPicPr>
          <p:cNvPr id="111" name="Google Shape;111;p19"/>
          <p:cNvPicPr preferRelativeResize="0"/>
          <p:nvPr/>
        </p:nvPicPr>
        <p:blipFill>
          <a:blip r:embed="rId3">
            <a:alphaModFix/>
          </a:blip>
          <a:stretch>
            <a:fillRect/>
          </a:stretch>
        </p:blipFill>
        <p:spPr>
          <a:xfrm>
            <a:off x="5494575" y="872700"/>
            <a:ext cx="1044200" cy="783150"/>
          </a:xfrm>
          <a:prstGeom prst="rect">
            <a:avLst/>
          </a:prstGeom>
          <a:noFill/>
          <a:ln>
            <a:noFill/>
          </a:ln>
        </p:spPr>
      </p:pic>
      <p:sp>
        <p:nvSpPr>
          <p:cNvPr id="112" name="Google Shape;112;p19"/>
          <p:cNvSpPr/>
          <p:nvPr/>
        </p:nvSpPr>
        <p:spPr>
          <a:xfrm>
            <a:off x="6492100" y="1293663"/>
            <a:ext cx="104400" cy="64800"/>
          </a:xfrm>
          <a:prstGeom prst="roundRect">
            <a:avLst>
              <a:gd name="adj" fmla="val 16667"/>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3" name="Google Shape;113;p19"/>
          <p:cNvCxnSpPr/>
          <p:nvPr/>
        </p:nvCxnSpPr>
        <p:spPr>
          <a:xfrm>
            <a:off x="3971225" y="1994675"/>
            <a:ext cx="0" cy="2885400"/>
          </a:xfrm>
          <a:prstGeom prst="straightConnector1">
            <a:avLst/>
          </a:prstGeom>
          <a:noFill/>
          <a:ln w="28575" cap="flat" cmpd="sng">
            <a:solidFill>
              <a:schemeClr val="dk2"/>
            </a:solidFill>
            <a:prstDash val="dashDot"/>
            <a:round/>
            <a:headEnd type="none" w="med" len="med"/>
            <a:tailEnd type="none" w="med" len="med"/>
          </a:ln>
        </p:spPr>
      </p:cxnSp>
      <p:graphicFrame>
        <p:nvGraphicFramePr>
          <p:cNvPr id="114" name="Google Shape;114;p19"/>
          <p:cNvGraphicFramePr/>
          <p:nvPr/>
        </p:nvGraphicFramePr>
        <p:xfrm>
          <a:off x="1461638" y="3422220"/>
          <a:ext cx="3000000" cy="3000000"/>
        </p:xfrm>
        <a:graphic>
          <a:graphicData uri="http://schemas.openxmlformats.org/drawingml/2006/table">
            <a:tbl>
              <a:tblPr>
                <a:noFill/>
                <a:tableStyleId>{9D1943D0-CB87-4C0C-89CD-F79378110A27}</a:tableStyleId>
              </a:tblPr>
              <a:tblGrid>
                <a:gridCol w="497925">
                  <a:extLst>
                    <a:ext uri="{9D8B030D-6E8A-4147-A177-3AD203B41FA5}">
                      <a16:colId xmlns:a16="http://schemas.microsoft.com/office/drawing/2014/main" val="20000"/>
                    </a:ext>
                  </a:extLst>
                </a:gridCol>
                <a:gridCol w="497925">
                  <a:extLst>
                    <a:ext uri="{9D8B030D-6E8A-4147-A177-3AD203B41FA5}">
                      <a16:colId xmlns:a16="http://schemas.microsoft.com/office/drawing/2014/main" val="20001"/>
                    </a:ext>
                  </a:extLst>
                </a:gridCol>
              </a:tblGrid>
              <a:tr h="3075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A4C2F4"/>
                    </a:solidFill>
                  </a:tcPr>
                </a:tc>
                <a:extLst>
                  <a:ext uri="{0D108BD9-81ED-4DB2-BD59-A6C34878D82A}">
                    <a16:rowId xmlns:a16="http://schemas.microsoft.com/office/drawing/2014/main" val="10000"/>
                  </a:ext>
                </a:extLst>
              </a:tr>
              <a:tr h="279975">
                <a:tc>
                  <a:txBody>
                    <a:bodyPr/>
                    <a:lstStyle/>
                    <a:p>
                      <a:pPr marL="0" lvl="0" indent="0" algn="ctr" rtl="0">
                        <a:spcBef>
                          <a:spcPts val="0"/>
                        </a:spcBef>
                        <a:spcAft>
                          <a:spcPts val="0"/>
                        </a:spcAft>
                        <a:buNone/>
                      </a:pPr>
                      <a:r>
                        <a:rPr lang="en-GB"/>
                        <a:t>1</a:t>
                      </a:r>
                      <a:endParaRPr/>
                    </a:p>
                  </a:txBody>
                  <a:tcPr marL="91425" marR="91425" marT="91425" marB="91425">
                    <a:solidFill>
                      <a:srgbClr val="B6D7A8"/>
                    </a:solidFill>
                  </a:tcPr>
                </a:tc>
                <a:tc>
                  <a:txBody>
                    <a:bodyPr/>
                    <a:lstStyle/>
                    <a:p>
                      <a:pPr marL="0" lvl="0" indent="0" algn="ctr" rtl="0">
                        <a:spcBef>
                          <a:spcPts val="0"/>
                        </a:spcBef>
                        <a:spcAft>
                          <a:spcPts val="0"/>
                        </a:spcAft>
                        <a:buNone/>
                      </a:pPr>
                      <a:r>
                        <a:rPr lang="en-GB"/>
                        <a:t>-1</a:t>
                      </a:r>
                      <a:endParaRPr/>
                    </a:p>
                  </a:txBody>
                  <a:tcPr marL="91425" marR="91425" marT="91425" marB="91425">
                    <a:solidFill>
                      <a:srgbClr val="A4C2F4"/>
                    </a:solidFill>
                  </a:tcPr>
                </a:tc>
                <a:extLst>
                  <a:ext uri="{0D108BD9-81ED-4DB2-BD59-A6C34878D82A}">
                    <a16:rowId xmlns:a16="http://schemas.microsoft.com/office/drawing/2014/main" val="10001"/>
                  </a:ext>
                </a:extLst>
              </a:tr>
              <a:tr h="2799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solidFill>
                      <a:srgbClr val="A4C2F4"/>
                    </a:solidFill>
                  </a:tcPr>
                </a:tc>
                <a:extLst>
                  <a:ext uri="{0D108BD9-81ED-4DB2-BD59-A6C34878D82A}">
                    <a16:rowId xmlns:a16="http://schemas.microsoft.com/office/drawing/2014/main" val="10002"/>
                  </a:ext>
                </a:extLst>
              </a:tr>
            </a:tbl>
          </a:graphicData>
        </a:graphic>
      </p:graphicFrame>
      <p:sp>
        <p:nvSpPr>
          <p:cNvPr id="115" name="Google Shape;115;p19"/>
          <p:cNvSpPr txBox="1"/>
          <p:nvPr/>
        </p:nvSpPr>
        <p:spPr>
          <a:xfrm>
            <a:off x="7962150" y="2065625"/>
            <a:ext cx="5925300" cy="691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p19"/>
          <p:cNvSpPr txBox="1"/>
          <p:nvPr/>
        </p:nvSpPr>
        <p:spPr>
          <a:xfrm>
            <a:off x="399300" y="4715875"/>
            <a:ext cx="14214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Boundary pixel</a:t>
            </a:r>
            <a:endParaRPr/>
          </a:p>
        </p:txBody>
      </p:sp>
      <p:sp>
        <p:nvSpPr>
          <p:cNvPr id="117" name="Google Shape;117;p19"/>
          <p:cNvSpPr txBox="1"/>
          <p:nvPr/>
        </p:nvSpPr>
        <p:spPr>
          <a:xfrm>
            <a:off x="2234675" y="4731875"/>
            <a:ext cx="14934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Padding pixel</a:t>
            </a:r>
            <a:endParaRPr/>
          </a:p>
        </p:txBody>
      </p:sp>
      <p:cxnSp>
        <p:nvCxnSpPr>
          <p:cNvPr id="118" name="Google Shape;118;p19"/>
          <p:cNvCxnSpPr>
            <a:endCxn id="116" idx="0"/>
          </p:cNvCxnSpPr>
          <p:nvPr/>
        </p:nvCxnSpPr>
        <p:spPr>
          <a:xfrm flipH="1">
            <a:off x="1110000" y="4016275"/>
            <a:ext cx="449700" cy="699600"/>
          </a:xfrm>
          <a:prstGeom prst="straightConnector1">
            <a:avLst/>
          </a:prstGeom>
          <a:noFill/>
          <a:ln w="28575" cap="flat" cmpd="sng">
            <a:solidFill>
              <a:schemeClr val="dk2"/>
            </a:solidFill>
            <a:prstDash val="solid"/>
            <a:round/>
            <a:headEnd type="none" w="med" len="med"/>
            <a:tailEnd type="triangle" w="med" len="med"/>
          </a:ln>
        </p:spPr>
      </p:cxnSp>
      <p:cxnSp>
        <p:nvCxnSpPr>
          <p:cNvPr id="119" name="Google Shape;119;p19"/>
          <p:cNvCxnSpPr>
            <a:endCxn id="117" idx="0"/>
          </p:cNvCxnSpPr>
          <p:nvPr/>
        </p:nvCxnSpPr>
        <p:spPr>
          <a:xfrm>
            <a:off x="2469275" y="3995975"/>
            <a:ext cx="512100" cy="735900"/>
          </a:xfrm>
          <a:prstGeom prst="straightConnector1">
            <a:avLst/>
          </a:prstGeom>
          <a:noFill/>
          <a:ln w="28575" cap="flat" cmpd="sng">
            <a:solidFill>
              <a:schemeClr val="dk2"/>
            </a:solidFill>
            <a:prstDash val="solid"/>
            <a:round/>
            <a:headEnd type="none" w="med" len="med"/>
            <a:tailEnd type="triangle" w="med" len="med"/>
          </a:ln>
        </p:spPr>
      </p:cxnSp>
      <p:sp>
        <p:nvSpPr>
          <p:cNvPr id="120" name="Google Shape;120;p19"/>
          <p:cNvSpPr txBox="1"/>
          <p:nvPr/>
        </p:nvSpPr>
        <p:spPr>
          <a:xfrm>
            <a:off x="-8375" y="2909225"/>
            <a:ext cx="3789000" cy="2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 matrix indexes indexes of a boundary pixel:</a:t>
            </a:r>
            <a:endParaRPr/>
          </a:p>
        </p:txBody>
      </p:sp>
      <p:sp>
        <p:nvSpPr>
          <p:cNvPr id="121" name="Google Shape;121;p19"/>
          <p:cNvSpPr txBox="1"/>
          <p:nvPr/>
        </p:nvSpPr>
        <p:spPr>
          <a:xfrm>
            <a:off x="473200" y="2333100"/>
            <a:ext cx="2676300" cy="26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 u</a:t>
            </a:r>
            <a:r>
              <a:rPr lang="en-GB" baseline="-25000">
                <a:solidFill>
                  <a:schemeClr val="dk1"/>
                </a:solidFill>
              </a:rPr>
              <a:t>i,j</a:t>
            </a:r>
            <a:r>
              <a:rPr lang="en-GB"/>
              <a:t> - u</a:t>
            </a:r>
            <a:r>
              <a:rPr lang="en-GB" baseline="-25000"/>
              <a:t>i,j+1 </a:t>
            </a:r>
            <a:r>
              <a:rPr lang="en-GB"/>
              <a:t>= 0 for right boundary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0"/>
          <p:cNvSpPr txBox="1">
            <a:spLocks noGrp="1"/>
          </p:cNvSpPr>
          <p:nvPr>
            <p:ph type="title"/>
          </p:nvPr>
        </p:nvSpPr>
        <p:spPr>
          <a:xfrm>
            <a:off x="311700" y="1402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t>Task 1: Complete the code implementing the system of equations</a:t>
            </a:r>
            <a:endParaRPr/>
          </a:p>
          <a:p>
            <a:pPr marL="0" lvl="0" indent="0" algn="l" rtl="0">
              <a:spcBef>
                <a:spcPts val="0"/>
              </a:spcBef>
              <a:spcAft>
                <a:spcPts val="0"/>
              </a:spcAft>
              <a:buNone/>
            </a:pPr>
            <a:endParaRPr sz="2200"/>
          </a:p>
        </p:txBody>
      </p:sp>
      <p:sp>
        <p:nvSpPr>
          <p:cNvPr id="127" name="Google Shape;127;p20"/>
          <p:cNvSpPr txBox="1"/>
          <p:nvPr/>
        </p:nvSpPr>
        <p:spPr>
          <a:xfrm>
            <a:off x="382400" y="1766488"/>
            <a:ext cx="3258600" cy="61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Pixel value of solution image equal to original image:</a:t>
            </a:r>
            <a:endParaRPr/>
          </a:p>
        </p:txBody>
      </p:sp>
      <p:sp>
        <p:nvSpPr>
          <p:cNvPr id="128" name="Google Shape;128;p20"/>
          <p:cNvSpPr txBox="1"/>
          <p:nvPr/>
        </p:nvSpPr>
        <p:spPr>
          <a:xfrm>
            <a:off x="3395725" y="947625"/>
            <a:ext cx="17790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t>Known pixels</a:t>
            </a:r>
            <a:endParaRPr sz="1800" b="1"/>
          </a:p>
        </p:txBody>
      </p:sp>
      <p:sp>
        <p:nvSpPr>
          <p:cNvPr id="129" name="Google Shape;129;p20"/>
          <p:cNvSpPr txBox="1"/>
          <p:nvPr/>
        </p:nvSpPr>
        <p:spPr>
          <a:xfrm>
            <a:off x="4052700" y="2067625"/>
            <a:ext cx="5091300" cy="2255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sz="1000">
                <a:latin typeface="Roboto Mono"/>
                <a:ea typeface="Roboto Mono"/>
                <a:cs typeface="Roboto Mono"/>
                <a:sym typeface="Roboto Mono"/>
              </a:rPr>
              <a:t>%Fill Idx_Ai, idx_Aj and a_ij with the corresponding values and</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GB" sz="1000">
                <a:latin typeface="Roboto Mono"/>
                <a:ea typeface="Roboto Mono"/>
                <a:cs typeface="Roboto Mono"/>
                <a:sym typeface="Roboto Mono"/>
              </a:rPr>
              <a:t>%vector b</a:t>
            </a:r>
            <a:endParaRPr sz="1000">
              <a:latin typeface="Roboto Mono"/>
              <a:ea typeface="Roboto Mono"/>
              <a:cs typeface="Roboto Mono"/>
              <a:sym typeface="Roboto Mono"/>
            </a:endParaRPr>
          </a:p>
          <a:p>
            <a:pPr marL="0" lvl="0" indent="0" algn="l" rtl="0">
              <a:spcBef>
                <a:spcPts val="0"/>
              </a:spcBef>
              <a:spcAft>
                <a:spcPts val="0"/>
              </a:spcAft>
              <a:buNone/>
            </a:pP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GB" sz="1000">
                <a:latin typeface="Roboto Mono"/>
                <a:ea typeface="Roboto Mono"/>
                <a:cs typeface="Roboto Mono"/>
                <a:sym typeface="Roboto Mono"/>
              </a:rPr>
              <a:t>idx_Ai(idx)=p;</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GB" sz="1000">
                <a:latin typeface="Roboto Mono"/>
                <a:ea typeface="Roboto Mono"/>
                <a:cs typeface="Roboto Mono"/>
                <a:sym typeface="Roboto Mono"/>
              </a:rPr>
              <a:t>idx_Aj(idx) = p; </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GB" sz="1000">
                <a:latin typeface="Roboto Mono"/>
                <a:ea typeface="Roboto Mono"/>
                <a:cs typeface="Roboto Mono"/>
                <a:sym typeface="Roboto Mono"/>
              </a:rPr>
              <a:t>a_ij(idx) = 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GB" sz="1000">
                <a:latin typeface="Roboto Mono"/>
                <a:ea typeface="Roboto Mono"/>
                <a:cs typeface="Roboto Mono"/>
                <a:sym typeface="Roboto Mono"/>
              </a:rPr>
              <a:t>idx=idx+1;</a:t>
            </a: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endParaRPr sz="1000">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GB" sz="1000">
                <a:latin typeface="Roboto Mono"/>
                <a:ea typeface="Roboto Mono"/>
                <a:cs typeface="Roboto Mono"/>
                <a:sym typeface="Roboto Mono"/>
              </a:rPr>
              <a:t>b(p) = f_ext(i,j);</a:t>
            </a:r>
            <a:endParaRPr sz="1000">
              <a:latin typeface="Roboto Mono"/>
              <a:ea typeface="Roboto Mono"/>
              <a:cs typeface="Roboto Mono"/>
              <a:sym typeface="Roboto Mono"/>
            </a:endParaRPr>
          </a:p>
          <a:p>
            <a:pPr marL="0" lvl="0" indent="0" algn="l" rtl="0">
              <a:spcBef>
                <a:spcPts val="0"/>
              </a:spcBef>
              <a:spcAft>
                <a:spcPts val="0"/>
              </a:spcAft>
              <a:buNone/>
            </a:pPr>
            <a:endParaRPr sz="1000">
              <a:latin typeface="Roboto Mono"/>
              <a:ea typeface="Roboto Mono"/>
              <a:cs typeface="Roboto Mono"/>
              <a:sym typeface="Roboto Mono"/>
            </a:endParaRPr>
          </a:p>
        </p:txBody>
      </p:sp>
      <p:pic>
        <p:nvPicPr>
          <p:cNvPr id="130" name="Google Shape;130;p20"/>
          <p:cNvPicPr preferRelativeResize="0"/>
          <p:nvPr/>
        </p:nvPicPr>
        <p:blipFill>
          <a:blip r:embed="rId3">
            <a:alphaModFix/>
          </a:blip>
          <a:stretch>
            <a:fillRect/>
          </a:stretch>
        </p:blipFill>
        <p:spPr>
          <a:xfrm>
            <a:off x="5494575" y="796500"/>
            <a:ext cx="1044200" cy="783150"/>
          </a:xfrm>
          <a:prstGeom prst="rect">
            <a:avLst/>
          </a:prstGeom>
          <a:noFill/>
          <a:ln>
            <a:noFill/>
          </a:ln>
        </p:spPr>
      </p:pic>
      <p:sp>
        <p:nvSpPr>
          <p:cNvPr id="131" name="Google Shape;131;p20"/>
          <p:cNvSpPr/>
          <p:nvPr/>
        </p:nvSpPr>
        <p:spPr>
          <a:xfrm>
            <a:off x="5854375" y="1155663"/>
            <a:ext cx="104400" cy="64800"/>
          </a:xfrm>
          <a:prstGeom prst="roundRect">
            <a:avLst>
              <a:gd name="adj" fmla="val 16667"/>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2" name="Google Shape;132;p20"/>
          <p:cNvCxnSpPr/>
          <p:nvPr/>
        </p:nvCxnSpPr>
        <p:spPr>
          <a:xfrm>
            <a:off x="3971225" y="1994675"/>
            <a:ext cx="0" cy="2885400"/>
          </a:xfrm>
          <a:prstGeom prst="straightConnector1">
            <a:avLst/>
          </a:prstGeom>
          <a:noFill/>
          <a:ln w="28575" cap="flat" cmpd="sng">
            <a:solidFill>
              <a:schemeClr val="dk2"/>
            </a:solidFill>
            <a:prstDash val="dashDot"/>
            <a:round/>
            <a:headEnd type="none" w="med" len="med"/>
            <a:tailEnd type="none" w="med" len="med"/>
          </a:ln>
        </p:spPr>
      </p:cxnSp>
      <p:sp>
        <p:nvSpPr>
          <p:cNvPr id="133" name="Google Shape;133;p20"/>
          <p:cNvSpPr txBox="1"/>
          <p:nvPr/>
        </p:nvSpPr>
        <p:spPr>
          <a:xfrm>
            <a:off x="1735400" y="2203750"/>
            <a:ext cx="6021600" cy="702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aphicFrame>
        <p:nvGraphicFramePr>
          <p:cNvPr id="134" name="Google Shape;134;p20"/>
          <p:cNvGraphicFramePr/>
          <p:nvPr/>
        </p:nvGraphicFramePr>
        <p:xfrm>
          <a:off x="241625" y="2843057"/>
          <a:ext cx="3000000" cy="3000000"/>
        </p:xfrm>
        <a:graphic>
          <a:graphicData uri="http://schemas.openxmlformats.org/drawingml/2006/table">
            <a:tbl>
              <a:tblPr>
                <a:noFill/>
                <a:tableStyleId>{9D1943D0-CB87-4C0C-89CD-F79378110A27}</a:tableStyleId>
              </a:tblPr>
              <a:tblGrid>
                <a:gridCol w="497925">
                  <a:extLst>
                    <a:ext uri="{9D8B030D-6E8A-4147-A177-3AD203B41FA5}">
                      <a16:colId xmlns:a16="http://schemas.microsoft.com/office/drawing/2014/main" val="20000"/>
                    </a:ext>
                  </a:extLst>
                </a:gridCol>
                <a:gridCol w="497925">
                  <a:extLst>
                    <a:ext uri="{9D8B030D-6E8A-4147-A177-3AD203B41FA5}">
                      <a16:colId xmlns:a16="http://schemas.microsoft.com/office/drawing/2014/main" val="20001"/>
                    </a:ext>
                  </a:extLst>
                </a:gridCol>
                <a:gridCol w="497925">
                  <a:extLst>
                    <a:ext uri="{9D8B030D-6E8A-4147-A177-3AD203B41FA5}">
                      <a16:colId xmlns:a16="http://schemas.microsoft.com/office/drawing/2014/main" val="20002"/>
                    </a:ext>
                  </a:extLst>
                </a:gridCol>
              </a:tblGrid>
              <a:tr h="3075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27997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GB"/>
                        <a:t>f</a:t>
                      </a:r>
                      <a:r>
                        <a:rPr lang="en-GB" baseline="-25000"/>
                        <a:t>ij</a:t>
                      </a:r>
                      <a:endParaRPr baseline="-25000"/>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2799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graphicFrame>
        <p:nvGraphicFramePr>
          <p:cNvPr id="135" name="Google Shape;135;p20"/>
          <p:cNvGraphicFramePr/>
          <p:nvPr/>
        </p:nvGraphicFramePr>
        <p:xfrm>
          <a:off x="2106425" y="2843057"/>
          <a:ext cx="3000000" cy="3000000"/>
        </p:xfrm>
        <a:graphic>
          <a:graphicData uri="http://schemas.openxmlformats.org/drawingml/2006/table">
            <a:tbl>
              <a:tblPr>
                <a:noFill/>
                <a:tableStyleId>{9D1943D0-CB87-4C0C-89CD-F79378110A27}</a:tableStyleId>
              </a:tblPr>
              <a:tblGrid>
                <a:gridCol w="497925">
                  <a:extLst>
                    <a:ext uri="{9D8B030D-6E8A-4147-A177-3AD203B41FA5}">
                      <a16:colId xmlns:a16="http://schemas.microsoft.com/office/drawing/2014/main" val="20000"/>
                    </a:ext>
                  </a:extLst>
                </a:gridCol>
                <a:gridCol w="497925">
                  <a:extLst>
                    <a:ext uri="{9D8B030D-6E8A-4147-A177-3AD203B41FA5}">
                      <a16:colId xmlns:a16="http://schemas.microsoft.com/office/drawing/2014/main" val="20001"/>
                    </a:ext>
                  </a:extLst>
                </a:gridCol>
                <a:gridCol w="497925">
                  <a:extLst>
                    <a:ext uri="{9D8B030D-6E8A-4147-A177-3AD203B41FA5}">
                      <a16:colId xmlns:a16="http://schemas.microsoft.com/office/drawing/2014/main" val="20002"/>
                    </a:ext>
                  </a:extLst>
                </a:gridCol>
              </a:tblGrid>
              <a:tr h="3075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279975">
                <a:tc>
                  <a:txBody>
                    <a:bodyPr/>
                    <a:lstStyle/>
                    <a:p>
                      <a:pPr marL="0" lvl="0" indent="0" algn="l"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GB"/>
                        <a:t>u</a:t>
                      </a:r>
                      <a:r>
                        <a:rPr lang="en-GB" baseline="-25000">
                          <a:solidFill>
                            <a:schemeClr val="dk1"/>
                          </a:solidFill>
                        </a:rPr>
                        <a:t>ij</a:t>
                      </a: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1"/>
                  </a:ext>
                </a:extLst>
              </a:tr>
              <a:tr h="279975">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tc>
                  <a:txBody>
                    <a:bodyPr/>
                    <a:lstStyle/>
                    <a:p>
                      <a:pPr marL="0" lvl="0" indent="0" algn="l"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sp>
        <p:nvSpPr>
          <p:cNvPr id="136" name="Google Shape;136;p20"/>
          <p:cNvSpPr/>
          <p:nvPr/>
        </p:nvSpPr>
        <p:spPr>
          <a:xfrm>
            <a:off x="1028700" y="2960171"/>
            <a:ext cx="1841375" cy="278175"/>
          </a:xfrm>
          <a:custGeom>
            <a:avLst/>
            <a:gdLst/>
            <a:ahLst/>
            <a:cxnLst/>
            <a:rect l="l" t="t" r="r" b="b"/>
            <a:pathLst>
              <a:path w="73655" h="11127" extrusionOk="0">
                <a:moveTo>
                  <a:pt x="0" y="10304"/>
                </a:moveTo>
                <a:cubicBezTo>
                  <a:pt x="5829" y="8590"/>
                  <a:pt x="22700" y="-120"/>
                  <a:pt x="34976" y="17"/>
                </a:cubicBezTo>
                <a:cubicBezTo>
                  <a:pt x="47252" y="154"/>
                  <a:pt x="67209" y="9275"/>
                  <a:pt x="73655" y="11127"/>
                </a:cubicBezTo>
              </a:path>
            </a:pathLst>
          </a:custGeom>
          <a:noFill/>
          <a:ln w="28575" cap="flat" cmpd="sng">
            <a:solidFill>
              <a:schemeClr val="dk2"/>
            </a:solidFill>
            <a:prstDash val="solid"/>
            <a:round/>
            <a:headEnd type="none" w="med" len="med"/>
            <a:tailEnd type="none" w="med" len="med"/>
          </a:ln>
        </p:spPr>
      </p:sp>
      <p:sp>
        <p:nvSpPr>
          <p:cNvPr id="137" name="Google Shape;137;p20"/>
          <p:cNvSpPr txBox="1"/>
          <p:nvPr/>
        </p:nvSpPr>
        <p:spPr>
          <a:xfrm>
            <a:off x="1376375" y="2524950"/>
            <a:ext cx="1493700" cy="26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Equal values</a:t>
            </a:r>
            <a:endParaRPr/>
          </a:p>
        </p:txBody>
      </p:sp>
      <p:sp>
        <p:nvSpPr>
          <p:cNvPr id="138" name="Google Shape;138;p20"/>
          <p:cNvSpPr txBox="1"/>
          <p:nvPr/>
        </p:nvSpPr>
        <p:spPr>
          <a:xfrm>
            <a:off x="241663" y="4081375"/>
            <a:ext cx="1493700" cy="26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Original image</a:t>
            </a:r>
            <a:endParaRPr/>
          </a:p>
        </p:txBody>
      </p:sp>
      <p:sp>
        <p:nvSpPr>
          <p:cNvPr id="139" name="Google Shape;139;p20"/>
          <p:cNvSpPr txBox="1"/>
          <p:nvPr/>
        </p:nvSpPr>
        <p:spPr>
          <a:xfrm>
            <a:off x="2147175" y="4151475"/>
            <a:ext cx="1493700" cy="264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Unknown image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1"/>
          <p:cNvSpPr txBox="1">
            <a:spLocks noGrp="1"/>
          </p:cNvSpPr>
          <p:nvPr>
            <p:ph type="title"/>
          </p:nvPr>
        </p:nvSpPr>
        <p:spPr>
          <a:xfrm>
            <a:off x="311700" y="140225"/>
            <a:ext cx="8520600" cy="61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200"/>
              <a:t>Task 1: Complete the code implementing the system of equations</a:t>
            </a:r>
            <a:endParaRPr/>
          </a:p>
          <a:p>
            <a:pPr marL="0" lvl="0" indent="0" algn="l" rtl="0">
              <a:spcBef>
                <a:spcPts val="0"/>
              </a:spcBef>
              <a:spcAft>
                <a:spcPts val="0"/>
              </a:spcAft>
              <a:buNone/>
            </a:pPr>
            <a:endParaRPr sz="2200"/>
          </a:p>
        </p:txBody>
      </p:sp>
      <p:sp>
        <p:nvSpPr>
          <p:cNvPr id="145" name="Google Shape;145;p21"/>
          <p:cNvSpPr txBox="1"/>
          <p:nvPr/>
        </p:nvSpPr>
        <p:spPr>
          <a:xfrm>
            <a:off x="1858200" y="2106925"/>
            <a:ext cx="2938200" cy="61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GB">
                <a:solidFill>
                  <a:schemeClr val="dk1"/>
                </a:solidFill>
              </a:rPr>
              <a:t> u</a:t>
            </a:r>
            <a:r>
              <a:rPr lang="en-GB" baseline="-25000">
                <a:solidFill>
                  <a:schemeClr val="dk1"/>
                </a:solidFill>
              </a:rPr>
              <a:t>i+1,j</a:t>
            </a:r>
            <a:r>
              <a:rPr lang="en-GB">
                <a:solidFill>
                  <a:schemeClr val="dk1"/>
                </a:solidFill>
              </a:rPr>
              <a:t> + u</a:t>
            </a:r>
            <a:r>
              <a:rPr lang="en-GB" baseline="-25000">
                <a:solidFill>
                  <a:schemeClr val="dk1"/>
                </a:solidFill>
              </a:rPr>
              <a:t>i,j+1 </a:t>
            </a:r>
            <a:r>
              <a:rPr lang="en-GB">
                <a:solidFill>
                  <a:schemeClr val="dk1"/>
                </a:solidFill>
              </a:rPr>
              <a:t> + u</a:t>
            </a:r>
            <a:r>
              <a:rPr lang="en-GB" baseline="-25000">
                <a:solidFill>
                  <a:schemeClr val="dk1"/>
                </a:solidFill>
              </a:rPr>
              <a:t>i-1,j</a:t>
            </a:r>
            <a:r>
              <a:rPr lang="en-GB">
                <a:solidFill>
                  <a:schemeClr val="dk1"/>
                </a:solidFill>
              </a:rPr>
              <a:t> + u</a:t>
            </a:r>
            <a:r>
              <a:rPr lang="en-GB" baseline="-25000">
                <a:solidFill>
                  <a:schemeClr val="dk1"/>
                </a:solidFill>
              </a:rPr>
              <a:t>i,j-1</a:t>
            </a:r>
            <a:r>
              <a:rPr lang="en-GB">
                <a:solidFill>
                  <a:schemeClr val="dk1"/>
                </a:solidFill>
              </a:rPr>
              <a:t> - 4u</a:t>
            </a:r>
            <a:r>
              <a:rPr lang="en-GB" baseline="-25000">
                <a:solidFill>
                  <a:schemeClr val="dk1"/>
                </a:solidFill>
              </a:rPr>
              <a:t>i,j</a:t>
            </a:r>
            <a:r>
              <a:rPr lang="en-GB">
                <a:solidFill>
                  <a:schemeClr val="dk1"/>
                </a:solidFill>
              </a:rPr>
              <a:t>= 0 </a:t>
            </a:r>
            <a:endParaRPr/>
          </a:p>
        </p:txBody>
      </p:sp>
      <p:sp>
        <p:nvSpPr>
          <p:cNvPr id="146" name="Google Shape;146;p21"/>
          <p:cNvSpPr txBox="1"/>
          <p:nvPr/>
        </p:nvSpPr>
        <p:spPr>
          <a:xfrm>
            <a:off x="3241400" y="820375"/>
            <a:ext cx="2017500" cy="355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sz="1800" b="1"/>
              <a:t>Pixels to Inpaint</a:t>
            </a:r>
            <a:endParaRPr sz="1800" b="1"/>
          </a:p>
        </p:txBody>
      </p:sp>
      <p:sp>
        <p:nvSpPr>
          <p:cNvPr id="147" name="Google Shape;147;p21"/>
          <p:cNvSpPr txBox="1"/>
          <p:nvPr/>
        </p:nvSpPr>
        <p:spPr>
          <a:xfrm>
            <a:off x="5500500" y="1994675"/>
            <a:ext cx="3882000" cy="321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700">
                <a:latin typeface="Roboto Mono"/>
                <a:ea typeface="Roboto Mono"/>
                <a:cs typeface="Roboto Mono"/>
                <a:sym typeface="Roboto Mono"/>
              </a:rPr>
              <a:t>%Fill Idx_Ai, idx_Aj and a_ij with the corresponding values and</a:t>
            </a: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%vector b</a:t>
            </a: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idx_Ai(idx)=p;</a:t>
            </a: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idx_Aj(idx) = p; </a:t>
            </a: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a_ij(idx) = -4;</a:t>
            </a: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idx=idx+1;</a:t>
            </a:r>
            <a:endParaRPr sz="700">
              <a:latin typeface="Roboto Mono"/>
              <a:ea typeface="Roboto Mono"/>
              <a:cs typeface="Roboto Mono"/>
              <a:sym typeface="Roboto Mono"/>
            </a:endParaRPr>
          </a:p>
          <a:p>
            <a:pPr marL="0" lvl="0" indent="0" algn="l" rtl="0">
              <a:spcBef>
                <a:spcPts val="0"/>
              </a:spcBef>
              <a:spcAft>
                <a:spcPts val="0"/>
              </a:spcAft>
              <a:buNone/>
            </a:pP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idx_Ai(idx) = p;</a:t>
            </a: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idx_Aj(idx) = p+ni;</a:t>
            </a: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a_ij(idx) = 1;   </a:t>
            </a: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idx=idx+1;</a:t>
            </a: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            </a:t>
            </a: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idx_Ai(idx)=p;</a:t>
            </a: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idx_Aj(idx) = p-ni; </a:t>
            </a: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a_ij(idx) = 1;</a:t>
            </a: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idx=idx+1;</a:t>
            </a:r>
            <a:endParaRPr sz="700">
              <a:latin typeface="Roboto Mono"/>
              <a:ea typeface="Roboto Mono"/>
              <a:cs typeface="Roboto Mono"/>
              <a:sym typeface="Roboto Mono"/>
            </a:endParaRPr>
          </a:p>
          <a:p>
            <a:pPr marL="0" lvl="0" indent="0" algn="l" rtl="0">
              <a:spcBef>
                <a:spcPts val="0"/>
              </a:spcBef>
              <a:spcAft>
                <a:spcPts val="0"/>
              </a:spcAft>
              <a:buNone/>
            </a:pP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idx_Ai(idx) = p;</a:t>
            </a: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idx_Aj(idx) = p-1;</a:t>
            </a: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a_ij(idx) = 1;   </a:t>
            </a: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idx=idx+1;</a:t>
            </a: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            </a:t>
            </a: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idx_Ai(idx)=p;</a:t>
            </a: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idx_Aj(idx) = p+1; </a:t>
            </a: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a_ij(idx) = 1;</a:t>
            </a: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idx=idx+1;</a:t>
            </a:r>
            <a:endParaRPr sz="700">
              <a:latin typeface="Roboto Mono"/>
              <a:ea typeface="Roboto Mono"/>
              <a:cs typeface="Roboto Mono"/>
              <a:sym typeface="Roboto Mono"/>
            </a:endParaRPr>
          </a:p>
          <a:p>
            <a:pPr marL="0" lvl="0" indent="0" algn="l" rtl="0">
              <a:spcBef>
                <a:spcPts val="0"/>
              </a:spcBef>
              <a:spcAft>
                <a:spcPts val="0"/>
              </a:spcAft>
              <a:buNone/>
            </a:pPr>
            <a:endParaRPr sz="700">
              <a:latin typeface="Roboto Mono"/>
              <a:ea typeface="Roboto Mono"/>
              <a:cs typeface="Roboto Mono"/>
              <a:sym typeface="Roboto Mono"/>
            </a:endParaRPr>
          </a:p>
          <a:p>
            <a:pPr marL="0" lvl="0" indent="0" algn="l" rtl="0">
              <a:spcBef>
                <a:spcPts val="0"/>
              </a:spcBef>
              <a:spcAft>
                <a:spcPts val="0"/>
              </a:spcAft>
              <a:buNone/>
            </a:pPr>
            <a:r>
              <a:rPr lang="en-GB" sz="700">
                <a:latin typeface="Roboto Mono"/>
                <a:ea typeface="Roboto Mono"/>
                <a:cs typeface="Roboto Mono"/>
                <a:sym typeface="Roboto Mono"/>
              </a:rPr>
              <a:t>b(p) = 0;</a:t>
            </a:r>
            <a:endParaRPr sz="700">
              <a:latin typeface="Roboto Mono"/>
              <a:ea typeface="Roboto Mono"/>
              <a:cs typeface="Roboto Mono"/>
              <a:sym typeface="Roboto Mono"/>
            </a:endParaRPr>
          </a:p>
          <a:p>
            <a:pPr marL="0" lvl="0" indent="0" algn="l" rtl="0">
              <a:spcBef>
                <a:spcPts val="0"/>
              </a:spcBef>
              <a:spcAft>
                <a:spcPts val="0"/>
              </a:spcAft>
              <a:buNone/>
            </a:pPr>
            <a:endParaRPr sz="1000">
              <a:latin typeface="Roboto Mono"/>
              <a:ea typeface="Roboto Mono"/>
              <a:cs typeface="Roboto Mono"/>
              <a:sym typeface="Roboto Mono"/>
            </a:endParaRPr>
          </a:p>
          <a:p>
            <a:pPr marL="0" lvl="0" indent="0" algn="l" rtl="0">
              <a:spcBef>
                <a:spcPts val="0"/>
              </a:spcBef>
              <a:spcAft>
                <a:spcPts val="0"/>
              </a:spcAft>
              <a:buNone/>
            </a:pPr>
            <a:endParaRPr sz="1000">
              <a:latin typeface="Roboto Mono"/>
              <a:ea typeface="Roboto Mono"/>
              <a:cs typeface="Roboto Mono"/>
              <a:sym typeface="Roboto Mono"/>
            </a:endParaRPr>
          </a:p>
        </p:txBody>
      </p:sp>
      <p:pic>
        <p:nvPicPr>
          <p:cNvPr id="148" name="Google Shape;148;p21"/>
          <p:cNvPicPr preferRelativeResize="0"/>
          <p:nvPr/>
        </p:nvPicPr>
        <p:blipFill>
          <a:blip r:embed="rId3">
            <a:alphaModFix/>
          </a:blip>
          <a:stretch>
            <a:fillRect/>
          </a:stretch>
        </p:blipFill>
        <p:spPr>
          <a:xfrm>
            <a:off x="5723175" y="872700"/>
            <a:ext cx="1044200" cy="783150"/>
          </a:xfrm>
          <a:prstGeom prst="rect">
            <a:avLst/>
          </a:prstGeom>
          <a:noFill/>
          <a:ln>
            <a:noFill/>
          </a:ln>
        </p:spPr>
      </p:pic>
      <p:sp>
        <p:nvSpPr>
          <p:cNvPr id="149" name="Google Shape;149;p21"/>
          <p:cNvSpPr/>
          <p:nvPr/>
        </p:nvSpPr>
        <p:spPr>
          <a:xfrm>
            <a:off x="6193075" y="1543113"/>
            <a:ext cx="104400" cy="64800"/>
          </a:xfrm>
          <a:prstGeom prst="roundRect">
            <a:avLst>
              <a:gd name="adj" fmla="val 16667"/>
            </a:avLst>
          </a:prstGeom>
          <a:noFill/>
          <a:ln w="28575" cap="flat" cmpd="sng">
            <a:solidFill>
              <a:srgbClr val="FF99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0" name="Google Shape;150;p21"/>
          <p:cNvCxnSpPr/>
          <p:nvPr/>
        </p:nvCxnSpPr>
        <p:spPr>
          <a:xfrm>
            <a:off x="5413900" y="2036500"/>
            <a:ext cx="0" cy="2885400"/>
          </a:xfrm>
          <a:prstGeom prst="straightConnector1">
            <a:avLst/>
          </a:prstGeom>
          <a:noFill/>
          <a:ln w="28575" cap="flat" cmpd="sng">
            <a:solidFill>
              <a:schemeClr val="dk2"/>
            </a:solidFill>
            <a:prstDash val="dashDot"/>
            <a:round/>
            <a:headEnd type="none" w="med" len="med"/>
            <a:tailEnd type="none" w="med" len="med"/>
          </a:ln>
        </p:spPr>
      </p:cxnSp>
      <p:graphicFrame>
        <p:nvGraphicFramePr>
          <p:cNvPr id="151" name="Google Shape;151;p21"/>
          <p:cNvGraphicFramePr/>
          <p:nvPr/>
        </p:nvGraphicFramePr>
        <p:xfrm>
          <a:off x="2539200" y="2701682"/>
          <a:ext cx="3000000" cy="3000000"/>
        </p:xfrm>
        <a:graphic>
          <a:graphicData uri="http://schemas.openxmlformats.org/drawingml/2006/table">
            <a:tbl>
              <a:tblPr>
                <a:noFill/>
                <a:tableStyleId>{9D1943D0-CB87-4C0C-89CD-F79378110A27}</a:tableStyleId>
              </a:tblPr>
              <a:tblGrid>
                <a:gridCol w="497925">
                  <a:extLst>
                    <a:ext uri="{9D8B030D-6E8A-4147-A177-3AD203B41FA5}">
                      <a16:colId xmlns:a16="http://schemas.microsoft.com/office/drawing/2014/main" val="20000"/>
                    </a:ext>
                  </a:extLst>
                </a:gridCol>
                <a:gridCol w="497925">
                  <a:extLst>
                    <a:ext uri="{9D8B030D-6E8A-4147-A177-3AD203B41FA5}">
                      <a16:colId xmlns:a16="http://schemas.microsoft.com/office/drawing/2014/main" val="20001"/>
                    </a:ext>
                  </a:extLst>
                </a:gridCol>
                <a:gridCol w="497925">
                  <a:extLst>
                    <a:ext uri="{9D8B030D-6E8A-4147-A177-3AD203B41FA5}">
                      <a16:colId xmlns:a16="http://schemas.microsoft.com/office/drawing/2014/main" val="20002"/>
                    </a:ext>
                  </a:extLst>
                </a:gridCol>
              </a:tblGrid>
              <a:tr h="307575">
                <a:tc>
                  <a:txBody>
                    <a:bodyPr/>
                    <a:lstStyle/>
                    <a:p>
                      <a:pPr marL="0" lvl="0" indent="0" algn="ctr"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GB"/>
                        <a:t>1</a:t>
                      </a:r>
                      <a:endParaRPr/>
                    </a:p>
                  </a:txBody>
                  <a:tcPr marL="91425" marR="91425" marT="91425" marB="91425"/>
                </a:tc>
                <a:tc>
                  <a:txBody>
                    <a:bodyPr/>
                    <a:lstStyle/>
                    <a:p>
                      <a:pPr marL="0" lvl="0" indent="0" algn="ctr" rtl="0">
                        <a:spcBef>
                          <a:spcPts val="0"/>
                        </a:spcBef>
                        <a:spcAft>
                          <a:spcPts val="0"/>
                        </a:spcAft>
                        <a:buNone/>
                      </a:pPr>
                      <a:endParaRPr/>
                    </a:p>
                  </a:txBody>
                  <a:tcPr marL="91425" marR="91425" marT="91425" marB="91425"/>
                </a:tc>
                <a:extLst>
                  <a:ext uri="{0D108BD9-81ED-4DB2-BD59-A6C34878D82A}">
                    <a16:rowId xmlns:a16="http://schemas.microsoft.com/office/drawing/2014/main" val="10000"/>
                  </a:ext>
                </a:extLst>
              </a:tr>
              <a:tr h="279975">
                <a:tc>
                  <a:txBody>
                    <a:bodyPr/>
                    <a:lstStyle/>
                    <a:p>
                      <a:pPr marL="0" lvl="0" indent="0" algn="ctr" rtl="0">
                        <a:spcBef>
                          <a:spcPts val="0"/>
                        </a:spcBef>
                        <a:spcAft>
                          <a:spcPts val="0"/>
                        </a:spcAft>
                        <a:buNone/>
                      </a:pPr>
                      <a:r>
                        <a:rPr lang="en-GB"/>
                        <a:t>1</a:t>
                      </a:r>
                      <a:endParaRPr/>
                    </a:p>
                  </a:txBody>
                  <a:tcPr marL="91425" marR="91425" marT="91425" marB="91425"/>
                </a:tc>
                <a:tc>
                  <a:txBody>
                    <a:bodyPr/>
                    <a:lstStyle/>
                    <a:p>
                      <a:pPr marL="0" lvl="0" indent="0" algn="ctr" rtl="0">
                        <a:spcBef>
                          <a:spcPts val="0"/>
                        </a:spcBef>
                        <a:spcAft>
                          <a:spcPts val="0"/>
                        </a:spcAft>
                        <a:buNone/>
                      </a:pPr>
                      <a:r>
                        <a:rPr lang="en-GB"/>
                        <a:t>-4</a:t>
                      </a:r>
                      <a:endParaRPr/>
                    </a:p>
                  </a:txBody>
                  <a:tcPr marL="91425" marR="91425" marT="91425" marB="91425">
                    <a:solidFill>
                      <a:srgbClr val="B6D7A8"/>
                    </a:solidFill>
                  </a:tcPr>
                </a:tc>
                <a:tc>
                  <a:txBody>
                    <a:bodyPr/>
                    <a:lstStyle/>
                    <a:p>
                      <a:pPr marL="0" lvl="0" indent="0" algn="ctr" rtl="0">
                        <a:spcBef>
                          <a:spcPts val="0"/>
                        </a:spcBef>
                        <a:spcAft>
                          <a:spcPts val="0"/>
                        </a:spcAft>
                        <a:buNone/>
                      </a:pPr>
                      <a:r>
                        <a:rPr lang="en-GB"/>
                        <a:t>1</a:t>
                      </a:r>
                      <a:endParaRPr/>
                    </a:p>
                  </a:txBody>
                  <a:tcPr marL="91425" marR="91425" marT="91425" marB="91425"/>
                </a:tc>
                <a:extLst>
                  <a:ext uri="{0D108BD9-81ED-4DB2-BD59-A6C34878D82A}">
                    <a16:rowId xmlns:a16="http://schemas.microsoft.com/office/drawing/2014/main" val="10001"/>
                  </a:ext>
                </a:extLst>
              </a:tr>
              <a:tr h="279975">
                <a:tc>
                  <a:txBody>
                    <a:bodyPr/>
                    <a:lstStyle/>
                    <a:p>
                      <a:pPr marL="0" lvl="0" indent="0" algn="ctr" rtl="0">
                        <a:spcBef>
                          <a:spcPts val="0"/>
                        </a:spcBef>
                        <a:spcAft>
                          <a:spcPts val="0"/>
                        </a:spcAft>
                        <a:buNone/>
                      </a:pPr>
                      <a:endParaRPr/>
                    </a:p>
                  </a:txBody>
                  <a:tcPr marL="91425" marR="91425" marT="91425" marB="91425"/>
                </a:tc>
                <a:tc>
                  <a:txBody>
                    <a:bodyPr/>
                    <a:lstStyle/>
                    <a:p>
                      <a:pPr marL="0" lvl="0" indent="0" algn="ctr" rtl="0">
                        <a:spcBef>
                          <a:spcPts val="0"/>
                        </a:spcBef>
                        <a:spcAft>
                          <a:spcPts val="0"/>
                        </a:spcAft>
                        <a:buNone/>
                      </a:pPr>
                      <a:r>
                        <a:rPr lang="en-GB"/>
                        <a:t>1</a:t>
                      </a:r>
                      <a:endParaRPr/>
                    </a:p>
                  </a:txBody>
                  <a:tcPr marL="91425" marR="91425" marT="91425" marB="91425"/>
                </a:tc>
                <a:tc>
                  <a:txBody>
                    <a:bodyPr/>
                    <a:lstStyle/>
                    <a:p>
                      <a:pPr marL="0" lvl="0" indent="0" algn="ctr" rtl="0">
                        <a:spcBef>
                          <a:spcPts val="0"/>
                        </a:spcBef>
                        <a:spcAft>
                          <a:spcPts val="0"/>
                        </a:spcAft>
                        <a:buNone/>
                      </a:pPr>
                      <a:endParaRPr/>
                    </a:p>
                  </a:txBody>
                  <a:tcPr marL="91425" marR="91425" marT="91425" marB="91425"/>
                </a:tc>
                <a:extLst>
                  <a:ext uri="{0D108BD9-81ED-4DB2-BD59-A6C34878D82A}">
                    <a16:rowId xmlns:a16="http://schemas.microsoft.com/office/drawing/2014/main" val="10002"/>
                  </a:ext>
                </a:extLst>
              </a:tr>
            </a:tbl>
          </a:graphicData>
        </a:graphic>
      </p:graphicFrame>
      <p:sp>
        <p:nvSpPr>
          <p:cNvPr id="152" name="Google Shape;152;p21"/>
          <p:cNvSpPr txBox="1"/>
          <p:nvPr/>
        </p:nvSpPr>
        <p:spPr>
          <a:xfrm>
            <a:off x="2157250" y="4453000"/>
            <a:ext cx="2563800" cy="46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Unknown pixel to Inpaint</a:t>
            </a:r>
            <a:endParaRPr/>
          </a:p>
        </p:txBody>
      </p:sp>
      <p:cxnSp>
        <p:nvCxnSpPr>
          <p:cNvPr id="153" name="Google Shape;153;p21"/>
          <p:cNvCxnSpPr>
            <a:endCxn id="152" idx="0"/>
          </p:cNvCxnSpPr>
          <p:nvPr/>
        </p:nvCxnSpPr>
        <p:spPr>
          <a:xfrm>
            <a:off x="3343150" y="3423400"/>
            <a:ext cx="96000" cy="1029600"/>
          </a:xfrm>
          <a:prstGeom prst="straightConnector1">
            <a:avLst/>
          </a:prstGeom>
          <a:noFill/>
          <a:ln w="28575" cap="flat" cmpd="sng">
            <a:solidFill>
              <a:schemeClr val="dk2"/>
            </a:solidFill>
            <a:prstDash val="solid"/>
            <a:round/>
            <a:headEnd type="none" w="med" len="med"/>
            <a:tailEnd type="triangle" w="med" len="med"/>
          </a:ln>
        </p:spPr>
      </p:cxnSp>
      <p:sp>
        <p:nvSpPr>
          <p:cNvPr id="154" name="Google Shape;154;p21"/>
          <p:cNvSpPr txBox="1"/>
          <p:nvPr/>
        </p:nvSpPr>
        <p:spPr>
          <a:xfrm>
            <a:off x="118025" y="1596575"/>
            <a:ext cx="4145100" cy="613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t>Solution of minimization problem:</a:t>
            </a:r>
            <a:endParaRPr/>
          </a:p>
        </p:txBody>
      </p:sp>
    </p:spTree>
  </p:cSld>
  <p:clrMapOvr>
    <a:masterClrMapping/>
  </p:clrMapOvr>
</p:sld>
</file>

<file path=ppt/theme/theme1.xml><?xml version="1.0" encoding="utf-8"?>
<a:theme xmlns:a="http://schemas.openxmlformats.org/drawingml/2006/main"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3888</Words>
  <Application>Microsoft Office PowerPoint</Application>
  <PresentationFormat>Presentación en pantalla (16:9)</PresentationFormat>
  <Paragraphs>636</Paragraphs>
  <Slides>56</Slides>
  <Notes>56</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56</vt:i4>
      </vt:variant>
    </vt:vector>
  </HeadingPairs>
  <TitlesOfParts>
    <vt:vector size="61" baseType="lpstr">
      <vt:lpstr>Consolas</vt:lpstr>
      <vt:lpstr>Arial</vt:lpstr>
      <vt:lpstr>Roboto Mono</vt:lpstr>
      <vt:lpstr>Old Standard TT</vt:lpstr>
      <vt:lpstr>Paperback</vt:lpstr>
      <vt:lpstr>MCV-M2:  Image Inpainting and Completion</vt:lpstr>
      <vt:lpstr>Introduction</vt:lpstr>
      <vt:lpstr>Week 1: Image Inpainting</vt:lpstr>
      <vt:lpstr>Index</vt:lpstr>
      <vt:lpstr>Task 1: Complete the code implementing the system of equations </vt:lpstr>
      <vt:lpstr>Task 1: Complete the code implementing the system of equations </vt:lpstr>
      <vt:lpstr>Task 1: Complete the code implementing the system of equations </vt:lpstr>
      <vt:lpstr>Task 1: Complete the code implementing the system of equations </vt:lpstr>
      <vt:lpstr>Task 1: Complete the code implementing the system of equations </vt:lpstr>
      <vt:lpstr>Task 2: Test the images </vt:lpstr>
      <vt:lpstr>Task 2: Test the images </vt:lpstr>
      <vt:lpstr>Task 2: Test the images </vt:lpstr>
      <vt:lpstr>Task 2: Test the images </vt:lpstr>
      <vt:lpstr>Task 2: Test the images </vt:lpstr>
      <vt:lpstr>Task 2: Test the images </vt:lpstr>
      <vt:lpstr>Task 3: Proof Laplace’s equation </vt:lpstr>
      <vt:lpstr>Task 3: Proof Laplace’s equation </vt:lpstr>
      <vt:lpstr>Conclusions </vt:lpstr>
      <vt:lpstr>Week 2: Poisson editing</vt:lpstr>
      <vt:lpstr>Index</vt:lpstr>
      <vt:lpstr>Task 1: Seamless cloning techniques from Patrick Perez paper </vt:lpstr>
      <vt:lpstr>Task 1: Seamless cloning techniques from Patrick Perez paper </vt:lpstr>
      <vt:lpstr>Task 2: Implementation of importing gradients method </vt:lpstr>
      <vt:lpstr>Task 2: Implementation of importing gradients method (Matlab code) </vt:lpstr>
      <vt:lpstr>Task 2: Implementation of importing gradients method (Matlab code) </vt:lpstr>
      <vt:lpstr>Task 3: Importing gradients method results </vt:lpstr>
      <vt:lpstr>Task 4: Results on our own images </vt:lpstr>
      <vt:lpstr>Task 4: Results on our own images </vt:lpstr>
      <vt:lpstr>Task 4: Results on our own images </vt:lpstr>
      <vt:lpstr>Task 5: Implementation of mixing gradients method </vt:lpstr>
      <vt:lpstr>Task 5: Implementation of mixing gradients method </vt:lpstr>
      <vt:lpstr>Task 6: Mixing gradients results </vt:lpstr>
      <vt:lpstr>Task 6: Mixing gradients results </vt:lpstr>
      <vt:lpstr>Task 6: Mixing gradients results </vt:lpstr>
      <vt:lpstr>Conclusions </vt:lpstr>
      <vt:lpstr>Week 3: Image segmentation</vt:lpstr>
      <vt:lpstr>Index</vt:lpstr>
      <vt:lpstr>Task 1: Chan-Vese algorithm  </vt:lpstr>
      <vt:lpstr>Task 1: Chan-Vese algorithm  </vt:lpstr>
      <vt:lpstr>Task 1: Chan-Vese algorithm  </vt:lpstr>
      <vt:lpstr>Task 2: Implementation of Chan-Vese algorithm  </vt:lpstr>
      <vt:lpstr>Task 2: Implementation of Chan-Vese algorithm  </vt:lpstr>
      <vt:lpstr>Task 2: Implementation of Chan-Vese algorithm  </vt:lpstr>
      <vt:lpstr>Task 3: Test algorithm with given images  </vt:lpstr>
      <vt:lpstr>Task 3: Test algorithm with given images  </vt:lpstr>
      <vt:lpstr>Task 3: Test algorithm with given images  </vt:lpstr>
      <vt:lpstr>Task 3: Test algorithm with given images  </vt:lpstr>
      <vt:lpstr>Task 4: Video with curve evolution  </vt:lpstr>
      <vt:lpstr>Task 4: Video with curve evolution  </vt:lpstr>
      <vt:lpstr>Task 5: Under which assumptions Chan-Vese works?  </vt:lpstr>
      <vt:lpstr>Task 6: Test our own images </vt:lpstr>
      <vt:lpstr>Task 6: Test our own images  </vt:lpstr>
      <vt:lpstr>Task 6: Test our own images  </vt:lpstr>
      <vt:lpstr>Conclusions </vt:lpstr>
      <vt:lpstr>MCV-M2: Project on Optimization and Inference techniques</vt:lpstr>
      <vt:lpstr>Outline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MCV-M2:  Image Inpainting and Completion</dc:title>
  <cp:lastModifiedBy>Projects and Engine</cp:lastModifiedBy>
  <cp:revision>1</cp:revision>
  <dcterms:modified xsi:type="dcterms:W3CDTF">2019-03-04T16:26:19Z</dcterms:modified>
</cp:coreProperties>
</file>